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3"/>
  </p:notesMasterIdLst>
  <p:handoutMasterIdLst>
    <p:handoutMasterId r:id="rId44"/>
  </p:handoutMasterIdLst>
  <p:sldIdLst>
    <p:sldId id="256" r:id="rId4"/>
    <p:sldId id="257" r:id="rId5"/>
    <p:sldId id="293" r:id="rId6"/>
    <p:sldId id="258" r:id="rId7"/>
    <p:sldId id="262" r:id="rId8"/>
    <p:sldId id="265" r:id="rId9"/>
    <p:sldId id="266" r:id="rId10"/>
    <p:sldId id="267" r:id="rId11"/>
    <p:sldId id="268" r:id="rId12"/>
    <p:sldId id="294" r:id="rId13"/>
    <p:sldId id="277" r:id="rId14"/>
    <p:sldId id="271" r:id="rId15"/>
    <p:sldId id="295" r:id="rId16"/>
    <p:sldId id="270" r:id="rId17"/>
    <p:sldId id="296" r:id="rId18"/>
    <p:sldId id="272" r:id="rId19"/>
    <p:sldId id="274" r:id="rId20"/>
    <p:sldId id="275" r:id="rId21"/>
    <p:sldId id="297" r:id="rId22"/>
    <p:sldId id="287" r:id="rId23"/>
    <p:sldId id="285" r:id="rId24"/>
    <p:sldId id="286" r:id="rId25"/>
    <p:sldId id="298" r:id="rId26"/>
    <p:sldId id="269" r:id="rId27"/>
    <p:sldId id="278" r:id="rId28"/>
    <p:sldId id="279" r:id="rId29"/>
    <p:sldId id="299" r:id="rId30"/>
    <p:sldId id="280" r:id="rId31"/>
    <p:sldId id="281" r:id="rId32"/>
    <p:sldId id="282" r:id="rId33"/>
    <p:sldId id="300" r:id="rId34"/>
    <p:sldId id="288" r:id="rId35"/>
    <p:sldId id="289" r:id="rId36"/>
    <p:sldId id="290" r:id="rId37"/>
    <p:sldId id="291" r:id="rId38"/>
    <p:sldId id="301" r:id="rId39"/>
    <p:sldId id="292" r:id="rId40"/>
    <p:sldId id="264" r:id="rId41"/>
    <p:sldId id="261" r:id="rId42"/>
  </p:sldIdLst>
  <p:sldSz cx="9144000" cy="6858000" type="screen4x3"/>
  <p:notesSz cx="6870700" cy="10033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07" autoAdjust="0"/>
  </p:normalViewPr>
  <p:slideViewPr>
    <p:cSldViewPr>
      <p:cViewPr varScale="1">
        <p:scale>
          <a:sx n="104" d="100"/>
          <a:sy n="104" d="100"/>
        </p:scale>
        <p:origin x="-109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7303" cy="501650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1807" y="0"/>
            <a:ext cx="2977303" cy="501650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r">
              <a:defRPr sz="1300"/>
            </a:lvl1pPr>
          </a:lstStyle>
          <a:p>
            <a:fld id="{980F9166-F3E4-4CAF-8997-C20A39127F31}" type="datetimeFigureOut">
              <a:rPr lang="fr-FR" smtClean="0"/>
              <a:pPr/>
              <a:t>09/02/2010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29609"/>
            <a:ext cx="2977303" cy="501650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1807" y="9529609"/>
            <a:ext cx="2977303" cy="501650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r">
              <a:defRPr sz="1300"/>
            </a:lvl1pPr>
          </a:lstStyle>
          <a:p>
            <a:fld id="{BDD44DC8-0B11-4EE6-9392-A3B89344AA24}" type="slidenum">
              <a:rPr lang="fr-BE" smtClean="0"/>
              <a:pPr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6563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2550" y="0"/>
            <a:ext cx="2976563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4093D-51B1-4981-8D53-EF1102D2D05C}" type="datetimeFigureOut">
              <a:rPr lang="fr-FR" smtClean="0"/>
              <a:pPr/>
              <a:t>09/02/2010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52475"/>
            <a:ext cx="5016500" cy="3762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88" y="4765675"/>
            <a:ext cx="5495925" cy="4514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29763"/>
            <a:ext cx="297656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2550" y="9529763"/>
            <a:ext cx="297656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CBEB4-DA43-4E9D-8C51-6FCFEF32F7AB}" type="slidenum">
              <a:rPr lang="fr-BE" smtClean="0"/>
              <a:pPr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CBEB4-DA43-4E9D-8C51-6FCFEF32F7AB}" type="slidenum">
              <a:rPr lang="fr-BE" smtClean="0"/>
              <a:pPr/>
              <a:t>35</a:t>
            </a:fld>
            <a:endParaRPr lang="fr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RISLink2010-PPT-content-01c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9B73-7BAC-4873-A448-B27E3716540A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RISLink2010-PPT-content-01b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C6039-2A35-4B48-8705-3C8985359CD7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RISLink2010-PPT-content-03b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62659-C0DC-4852-BF56-AC3D89520EF6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8.png"/><Relationship Id="rId5" Type="http://schemas.openxmlformats.org/officeDocument/2006/relationships/image" Target="../media/image37.gif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1.png"/><Relationship Id="rId7" Type="http://schemas.openxmlformats.org/officeDocument/2006/relationships/image" Target="../media/image24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4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25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jpe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6.gif"/><Relationship Id="rId7" Type="http://schemas.openxmlformats.org/officeDocument/2006/relationships/image" Target="../media/image57.jpeg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10" Type="http://schemas.openxmlformats.org/officeDocument/2006/relationships/image" Target="../media/image59.jpeg"/><Relationship Id="rId4" Type="http://schemas.openxmlformats.org/officeDocument/2006/relationships/image" Target="../media/image54.jpeg"/><Relationship Id="rId9" Type="http://schemas.openxmlformats.org/officeDocument/2006/relationships/image" Target="../media/image5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6.gif"/><Relationship Id="rId7" Type="http://schemas.openxmlformats.org/officeDocument/2006/relationships/image" Target="../media/image63.jpeg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2.jpe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24.xml"/><Relationship Id="rId1" Type="http://schemas.openxmlformats.org/officeDocument/2006/relationships/video" Target="file:///C:\Users\nbourgoi\Desktop\Quisda\IRIScan%202%20Anywhere%20Flash%20120mb.avi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69.gif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8.gif"/><Relationship Id="rId5" Type="http://schemas.openxmlformats.org/officeDocument/2006/relationships/image" Target="../media/image67.jpeg"/><Relationship Id="rId4" Type="http://schemas.openxmlformats.org/officeDocument/2006/relationships/image" Target="../media/image66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9.png"/><Relationship Id="rId7" Type="http://schemas.openxmlformats.org/officeDocument/2006/relationships/image" Target="../media/image7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image" Target="../media/image25.jpeg"/><Relationship Id="rId4" Type="http://schemas.openxmlformats.org/officeDocument/2006/relationships/image" Target="../media/image71.png"/><Relationship Id="rId9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gif"/><Relationship Id="rId3" Type="http://schemas.openxmlformats.org/officeDocument/2006/relationships/image" Target="../media/image79.png"/><Relationship Id="rId7" Type="http://schemas.openxmlformats.org/officeDocument/2006/relationships/image" Target="../media/image82.gif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12.gif"/><Relationship Id="rId9" Type="http://schemas.openxmlformats.org/officeDocument/2006/relationships/image" Target="../media/image8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gif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pn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RISLink2010-PPT-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928934"/>
            <a:ext cx="7772400" cy="1470025"/>
          </a:xfrm>
        </p:spPr>
        <p:txBody>
          <a:bodyPr/>
          <a:lstStyle/>
          <a:p>
            <a:r>
              <a:rPr lang="en-US" dirty="0" smtClean="0"/>
              <a:t>I.R.I.S. Mobile Scanning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4357694"/>
            <a:ext cx="7858180" cy="85725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I.R.I.S. Mobile Scanning Offer: Capture all kind of information in a digital way - from private to professional data – in the office or on the go.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14546" y="1500174"/>
            <a:ext cx="5357850" cy="4572032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Blip>
                <a:blip r:embed="rId2"/>
              </a:buBlip>
            </a:pPr>
            <a:r>
              <a:rPr lang="en-US" sz="20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What do we mean by mobile scanning?</a:t>
            </a:r>
          </a:p>
          <a:p>
            <a:pPr>
              <a:buBlip>
                <a:blip r:embed="rId2"/>
              </a:buBlip>
            </a:pPr>
            <a:r>
              <a:rPr lang="en-US" sz="2000" b="1" dirty="0" err="1" smtClean="0">
                <a:ln w="50800"/>
                <a:solidFill>
                  <a:schemeClr val="tx2"/>
                </a:solidFill>
              </a:rPr>
              <a:t>IRISCard</a:t>
            </a:r>
            <a:r>
              <a:rPr lang="en-US" sz="2000" b="1" dirty="0" smtClean="0">
                <a:ln w="50800"/>
                <a:solidFill>
                  <a:schemeClr val="tx2"/>
                </a:solidFill>
              </a:rPr>
              <a:t>™ : Your Business Card Solution</a:t>
            </a:r>
          </a:p>
          <a:p>
            <a:pPr lvl="1">
              <a:buBlip>
                <a:blip r:embed="rId3"/>
              </a:buBlip>
            </a:pPr>
            <a:r>
              <a:rPr lang="en-US" sz="16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IRISCard</a:t>
            </a: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4</a:t>
            </a:r>
          </a:p>
          <a:p>
            <a:pPr lvl="1">
              <a:buBlip>
                <a:blip r:embed="rId3"/>
              </a:buBlip>
            </a:pPr>
            <a:r>
              <a:rPr lang="en-US" sz="1600" b="1" dirty="0" smtClean="0">
                <a:ln w="50800"/>
                <a:solidFill>
                  <a:schemeClr val="tx2"/>
                </a:solidFill>
              </a:rPr>
              <a:t>New </a:t>
            </a:r>
            <a:r>
              <a:rPr lang="en-US" sz="1600" b="1" dirty="0" err="1" smtClean="0">
                <a:ln w="50800"/>
                <a:solidFill>
                  <a:schemeClr val="tx2"/>
                </a:solidFill>
              </a:rPr>
              <a:t>IRISCard</a:t>
            </a:r>
            <a:r>
              <a:rPr lang="en-US" sz="1600" b="1" dirty="0" smtClean="0">
                <a:ln w="50800"/>
                <a:solidFill>
                  <a:schemeClr val="tx2"/>
                </a:solidFill>
              </a:rPr>
              <a:t>™ Anywhere 4 </a:t>
            </a:r>
          </a:p>
          <a:p>
            <a:pPr lvl="1">
              <a:buBlip>
                <a:blip r:embed="rId3"/>
              </a:buBlip>
            </a:pP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New </a:t>
            </a:r>
            <a:r>
              <a:rPr lang="en-US" sz="16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Cardiris</a:t>
            </a: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Pro 5</a:t>
            </a:r>
            <a:endParaRPr lang="en-US" sz="2000" b="1" dirty="0" smtClean="0">
              <a:ln w="50800"/>
              <a:solidFill>
                <a:schemeClr val="bg1">
                  <a:lumMod val="65000"/>
                </a:schemeClr>
              </a:solidFill>
            </a:endParaRPr>
          </a:p>
          <a:p>
            <a:pPr>
              <a:buBlip>
                <a:blip r:embed="rId2"/>
              </a:buBlip>
            </a:pPr>
            <a:r>
              <a:rPr lang="en-US" sz="20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IRIScan</a:t>
            </a:r>
            <a:r>
              <a:rPr lang="en-US" sz="20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: Your Mobile Office</a:t>
            </a:r>
          </a:p>
          <a:p>
            <a:pPr lvl="1">
              <a:buBlip>
                <a:blip r:embed="rId3"/>
              </a:buBlip>
            </a:pPr>
            <a:r>
              <a:rPr lang="en-US" sz="16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IRIScan</a:t>
            </a: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2 </a:t>
            </a:r>
          </a:p>
          <a:p>
            <a:pPr lvl="1">
              <a:buBlip>
                <a:blip r:embed="rId3"/>
              </a:buBlip>
            </a:pPr>
            <a:r>
              <a:rPr lang="en-US" sz="16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IRIScan</a:t>
            </a: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Pro Office 3 </a:t>
            </a:r>
            <a:endParaRPr lang="en-US" sz="1600" b="1" strike="sngStrike" dirty="0" smtClean="0">
              <a:ln w="50800"/>
              <a:solidFill>
                <a:schemeClr val="bg1">
                  <a:lumMod val="65000"/>
                </a:schemeClr>
              </a:solidFill>
            </a:endParaRPr>
          </a:p>
          <a:p>
            <a:pPr lvl="1">
              <a:buBlip>
                <a:blip r:embed="rId3"/>
              </a:buBlip>
            </a:pP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New </a:t>
            </a:r>
            <a:r>
              <a:rPr lang="en-US" sz="16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IRIScan</a:t>
            </a: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 Anywhere 2 </a:t>
            </a:r>
            <a:endParaRPr lang="en-US" sz="2000" b="1" strike="sngStrike" dirty="0" smtClean="0">
              <a:ln w="50800"/>
              <a:solidFill>
                <a:schemeClr val="bg1">
                  <a:lumMod val="65000"/>
                </a:schemeClr>
              </a:solidFill>
            </a:endParaRPr>
          </a:p>
          <a:p>
            <a:pPr>
              <a:buBlip>
                <a:blip r:embed="rId2"/>
              </a:buBlip>
            </a:pPr>
            <a:r>
              <a:rPr lang="en-US" sz="20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IRISPen</a:t>
            </a:r>
            <a:r>
              <a:rPr lang="en-US" sz="20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: Your Mobile Pen Scanner</a:t>
            </a:r>
          </a:p>
          <a:p>
            <a:pPr lvl="1">
              <a:buBlip>
                <a:blip r:embed="rId3"/>
              </a:buBlip>
            </a:pPr>
            <a:r>
              <a:rPr lang="en-US" sz="16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IRISPen</a:t>
            </a: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6</a:t>
            </a:r>
          </a:p>
          <a:p>
            <a:pPr>
              <a:buBlip>
                <a:blip r:embed="rId2"/>
              </a:buBlip>
            </a:pPr>
            <a:r>
              <a:rPr lang="en-US" sz="20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IRISnotes</a:t>
            </a:r>
            <a:r>
              <a:rPr lang="en-US" sz="20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: Your Mobile Notes Taker</a:t>
            </a:r>
          </a:p>
          <a:p>
            <a:pPr lvl="1">
              <a:buBlip>
                <a:blip r:embed="rId3"/>
              </a:buBlip>
            </a:pPr>
            <a:r>
              <a:rPr lang="en-US" sz="16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IRISnotes</a:t>
            </a: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1.0  </a:t>
            </a:r>
          </a:p>
          <a:p>
            <a:pPr lvl="1">
              <a:buBlip>
                <a:blip r:embed="rId3"/>
              </a:buBlip>
            </a:pP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Good news !</a:t>
            </a:r>
          </a:p>
          <a:p>
            <a:pPr>
              <a:buNone/>
            </a:pPr>
            <a:endParaRPr lang="en-US" sz="16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lvl="1">
              <a:buNone/>
            </a:pPr>
            <a:endParaRPr lang="en-US" sz="16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lvl="1">
              <a:buNone/>
            </a:pPr>
            <a:endParaRPr lang="en-US" sz="16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lvl="1">
              <a:buNone/>
            </a:pPr>
            <a:endParaRPr lang="en-US" sz="16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lvl="2">
              <a:buNone/>
            </a:pPr>
            <a:endParaRPr lang="en-US" sz="1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>
              <a:buNone/>
            </a:pPr>
            <a:endParaRPr lang="en-US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5" name="Picture 2" descr="http://www.lueurdamour.ch/attachments/Image/Logo_N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285992"/>
            <a:ext cx="785818" cy="785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fr-BE" dirty="0" err="1" smtClean="0"/>
              <a:t>IRISCard</a:t>
            </a:r>
            <a:r>
              <a:rPr lang="fr-BE" dirty="0" smtClean="0"/>
              <a:t>™ </a:t>
            </a:r>
            <a:r>
              <a:rPr lang="fr-BE" dirty="0" err="1" smtClean="0">
                <a:solidFill>
                  <a:srgbClr val="FFC000"/>
                </a:solidFill>
              </a:rPr>
              <a:t>Anywhere</a:t>
            </a:r>
            <a:r>
              <a:rPr lang="fr-BE" dirty="0" smtClean="0"/>
              <a:t> 4</a:t>
            </a:r>
            <a:endParaRPr lang="fr-BE" dirty="0"/>
          </a:p>
        </p:txBody>
      </p:sp>
      <p:pic>
        <p:nvPicPr>
          <p:cNvPr id="7" name="Picture 4" descr="j2-B-5"/>
          <p:cNvPicPr>
            <a:picLocks noChangeAspect="1" noChangeArrowheads="1"/>
          </p:cNvPicPr>
          <p:nvPr/>
        </p:nvPicPr>
        <p:blipFill>
          <a:blip r:embed="rId2" cstate="print"/>
          <a:srcRect l="11928"/>
          <a:stretch>
            <a:fillRect/>
          </a:stretch>
        </p:blipFill>
        <p:spPr bwMode="auto">
          <a:xfrm>
            <a:off x="142844" y="2509947"/>
            <a:ext cx="6329389" cy="4379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714348" y="1714488"/>
            <a:ext cx="678661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1600" b="1" i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No computer needed to scan!</a:t>
            </a:r>
          </a:p>
          <a:p>
            <a:pPr eaLnBrk="0" hangingPunct="0">
              <a:defRPr/>
            </a:pPr>
            <a:r>
              <a:rPr lang="en-US" sz="1600" b="1" i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Fully mobile - Battery Powered! </a:t>
            </a:r>
            <a:endParaRPr lang="en-US" sz="1600" b="1" i="1" dirty="0" smtClean="0">
              <a:ln w="1905"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en-US" sz="1600" b="1" i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No Driver Installation !</a:t>
            </a:r>
          </a:p>
          <a:p>
            <a:pPr eaLnBrk="0" hangingPunct="0">
              <a:defRPr/>
            </a:pPr>
            <a:r>
              <a:rPr lang="en-US" sz="1600" b="1" i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Scanner compatible with </a:t>
            </a:r>
            <a:r>
              <a:rPr lang="en-US" sz="1600" b="1" i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PC/Mac/Linux/Unix! *</a:t>
            </a:r>
          </a:p>
          <a:p>
            <a:pPr eaLnBrk="0" hangingPunct="0">
              <a:defRPr/>
            </a:pPr>
            <a:r>
              <a:rPr lang="en-US" sz="1600" b="1" i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Only 4 seconds to scan a business card !</a:t>
            </a:r>
            <a:r>
              <a:rPr lang="en-US" sz="1000" b="1" i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(in 300dpi &amp; to built-in memory)</a:t>
            </a:r>
            <a:endParaRPr lang="en-US" sz="1000" b="1" i="1" dirty="0" smtClean="0">
              <a:ln w="1905"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  <a:p>
            <a:pPr eaLnBrk="0" hangingPunct="0">
              <a:defRPr/>
            </a:pPr>
            <a:endParaRPr lang="fr-BE" sz="1600" b="1" i="1" dirty="0">
              <a:ln w="1905"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cxnSp>
        <p:nvCxnSpPr>
          <p:cNvPr id="9" name="Straight Arrow Connector 8"/>
          <p:cNvCxnSpPr>
            <a:endCxn id="16" idx="0"/>
          </p:cNvCxnSpPr>
          <p:nvPr/>
        </p:nvCxnSpPr>
        <p:spPr>
          <a:xfrm rot="16200000" flipH="1">
            <a:off x="4219992" y="4933632"/>
            <a:ext cx="1562019" cy="1286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742328" y="5572140"/>
            <a:ext cx="1830200" cy="45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 algn="ctr" defTabSz="839788"/>
            <a:r>
              <a:rPr lang="en-US" altLang="zh-TW" sz="1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新細明體"/>
              </a:rPr>
              <a:t>Memory Card Slot</a:t>
            </a:r>
          </a:p>
          <a:p>
            <a:pPr algn="ctr" defTabSz="839788"/>
            <a:r>
              <a:rPr lang="en-US" altLang="zh-TW" sz="1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新細明體"/>
              </a:rPr>
              <a:t>Free 1gb SD Card included</a:t>
            </a:r>
            <a:endParaRPr lang="en-US" altLang="zh-TW" sz="1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新細明體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286248" y="3071810"/>
            <a:ext cx="221457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500826" y="3929066"/>
            <a:ext cx="2643174" cy="45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 defTabSz="839788"/>
            <a:r>
              <a:rPr lang="en-US" altLang="zh-TW" sz="1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新細明體"/>
              </a:rPr>
              <a:t>512MB Built-In Memory</a:t>
            </a:r>
          </a:p>
          <a:p>
            <a:pPr algn="ctr" defTabSz="839788"/>
            <a:r>
              <a:rPr lang="en-US" altLang="zh-TW" sz="1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新細明體"/>
                <a:sym typeface="Wingdings" pitchFamily="2" charset="2"/>
              </a:rPr>
              <a:t></a:t>
            </a:r>
            <a:r>
              <a:rPr lang="en-US" altLang="zh-TW" sz="1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新細明體"/>
              </a:rPr>
              <a:t>store up to 2500 business cards ! </a:t>
            </a:r>
            <a:endParaRPr lang="en-US" altLang="zh-TW" sz="1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新細明體"/>
            </a:endParaRPr>
          </a:p>
        </p:txBody>
      </p:sp>
      <p:cxnSp>
        <p:nvCxnSpPr>
          <p:cNvPr id="13" name="Straight Arrow Connector 12"/>
          <p:cNvCxnSpPr>
            <a:endCxn id="12" idx="1"/>
          </p:cNvCxnSpPr>
          <p:nvPr/>
        </p:nvCxnSpPr>
        <p:spPr>
          <a:xfrm flipV="1">
            <a:off x="5786446" y="4154198"/>
            <a:ext cx="714380" cy="489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572264" y="2928934"/>
            <a:ext cx="1264725" cy="26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 defTabSz="839788"/>
            <a:r>
              <a:rPr lang="en-US" altLang="zh-TW" sz="1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新細明體"/>
              </a:rPr>
              <a:t>Built-In Battery</a:t>
            </a:r>
            <a:endParaRPr lang="en-US" altLang="zh-TW" sz="1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新細明體"/>
            </a:endParaRPr>
          </a:p>
        </p:txBody>
      </p:sp>
      <p:cxnSp>
        <p:nvCxnSpPr>
          <p:cNvPr id="15" name="Straight Arrow Connector 14"/>
          <p:cNvCxnSpPr>
            <a:endCxn id="10" idx="1"/>
          </p:cNvCxnSpPr>
          <p:nvPr/>
        </p:nvCxnSpPr>
        <p:spPr>
          <a:xfrm>
            <a:off x="5286380" y="5010253"/>
            <a:ext cx="1455948" cy="7870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072066" y="6357958"/>
            <a:ext cx="1144501" cy="26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 defTabSz="839788"/>
            <a:r>
              <a:rPr lang="en-US" altLang="zh-TW" sz="1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新細明體"/>
              </a:rPr>
              <a:t>USB Key Slot</a:t>
            </a:r>
            <a:endParaRPr lang="en-US" altLang="zh-TW" sz="1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新細明體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215074" y="1357298"/>
            <a:ext cx="2428892" cy="928694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Scan up to 150 business cards on battery mode!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0734" y="6022987"/>
            <a:ext cx="976306" cy="78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357850" y="7389926"/>
            <a:ext cx="26432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* Software suite is only Mac &amp; PC compatible</a:t>
            </a:r>
            <a:endParaRPr lang="en-US" sz="1050" dirty="0"/>
          </a:p>
        </p:txBody>
      </p:sp>
      <p:sp>
        <p:nvSpPr>
          <p:cNvPr id="29" name="TextBox 28"/>
          <p:cNvSpPr txBox="1"/>
          <p:nvPr/>
        </p:nvSpPr>
        <p:spPr>
          <a:xfrm>
            <a:off x="214282" y="6581001"/>
            <a:ext cx="3143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* Software suite </a:t>
            </a:r>
            <a:r>
              <a:rPr lang="fr-BE" sz="1200" dirty="0" err="1" smtClean="0"/>
              <a:t>is</a:t>
            </a:r>
            <a:r>
              <a:rPr lang="fr-BE" sz="1200" dirty="0" smtClean="0"/>
              <a:t> </a:t>
            </a:r>
            <a:r>
              <a:rPr lang="fr-BE" sz="1200" dirty="0" err="1" smtClean="0"/>
              <a:t>only</a:t>
            </a:r>
            <a:r>
              <a:rPr lang="fr-BE" sz="1200" dirty="0" smtClean="0"/>
              <a:t> Mac &amp; PC compatible</a:t>
            </a:r>
            <a:endParaRPr lang="fr-BE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0" grpId="0"/>
      <p:bldP spid="12" grpId="0"/>
      <p:bldP spid="14" grpId="0"/>
      <p:bldP spid="16" grpId="0"/>
      <p:bldP spid="17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 descr="C:\Users\nbourgoi\AppData\Local\Temp\Rar$DR01.544\ICAnywhere4-photo-detou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000108"/>
            <a:ext cx="3106459" cy="2786062"/>
          </a:xfrm>
          <a:prstGeom prst="rect">
            <a:avLst/>
          </a:prstGeom>
          <a:noFill/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643050"/>
            <a:ext cx="1571636" cy="153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 l="20454" r="18181"/>
          <a:stretch>
            <a:fillRect/>
          </a:stretch>
        </p:blipFill>
        <p:spPr bwMode="auto">
          <a:xfrm>
            <a:off x="7286644" y="1857364"/>
            <a:ext cx="642942" cy="838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Picture 9" descr="\\belnfs01\lln\nbourgoi\MyProjects\Marketing\PRODUCT_MANAGEMENT\RETAIL_PRODUCTS\Cardiris 5\screenshots\album view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4239" y="4929198"/>
            <a:ext cx="4495479" cy="1857388"/>
          </a:xfrm>
          <a:prstGeom prst="rect">
            <a:avLst/>
          </a:prstGeom>
          <a:noFill/>
        </p:spPr>
      </p:pic>
      <p:pic>
        <p:nvPicPr>
          <p:cNvPr id="49163" name="Picture 11"/>
          <p:cNvPicPr>
            <a:picLocks noChangeAspect="1" noChangeArrowheads="1"/>
          </p:cNvPicPr>
          <p:nvPr/>
        </p:nvPicPr>
        <p:blipFill>
          <a:blip r:embed="rId6" cstate="print"/>
          <a:srcRect r="2438"/>
          <a:stretch>
            <a:fillRect/>
          </a:stretch>
        </p:blipFill>
        <p:spPr bwMode="auto">
          <a:xfrm>
            <a:off x="500034" y="4643446"/>
            <a:ext cx="2857520" cy="219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ight Arrow 28"/>
          <p:cNvSpPr/>
          <p:nvPr/>
        </p:nvSpPr>
        <p:spPr>
          <a:xfrm>
            <a:off x="2214546" y="2285992"/>
            <a:ext cx="928694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30" name="Right Arrow 29"/>
          <p:cNvSpPr/>
          <p:nvPr/>
        </p:nvSpPr>
        <p:spPr>
          <a:xfrm>
            <a:off x="5857884" y="2214554"/>
            <a:ext cx="1203090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32" name="Right Arrow 31"/>
          <p:cNvSpPr/>
          <p:nvPr/>
        </p:nvSpPr>
        <p:spPr>
          <a:xfrm>
            <a:off x="3286116" y="6072206"/>
            <a:ext cx="107157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33" name="TextBox 32"/>
          <p:cNvSpPr txBox="1"/>
          <p:nvPr/>
        </p:nvSpPr>
        <p:spPr>
          <a:xfrm>
            <a:off x="357158" y="500042"/>
            <a:ext cx="7072362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Scan your business cards without being connected to your computer </a:t>
            </a:r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72166" y="1214422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The scanned business cards are stored on the SD Card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033" y="4214818"/>
            <a:ext cx="371477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2 - Put the SD Card in your computer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72066" y="4429132"/>
            <a:ext cx="3785208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3 - Manage your contacts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4" descr="http://design.irislink.com/trombinoscope/cpg135/albums/marketing-tools/products/Cardiris/Cardiris5/CA5/CA5-logos/CA5-3d.gif"/>
          <p:cNvPicPr>
            <a:picLocks noChangeAspect="1" noChangeArrowheads="1"/>
          </p:cNvPicPr>
          <p:nvPr/>
        </p:nvPicPr>
        <p:blipFill>
          <a:blip r:embed="rId7" cstate="print">
            <a:lum bright="70000" contrast="-70000"/>
          </a:blip>
          <a:srcRect r="21909"/>
          <a:stretch>
            <a:fillRect/>
          </a:stretch>
        </p:blipFill>
        <p:spPr bwMode="auto">
          <a:xfrm>
            <a:off x="1857356" y="5286388"/>
            <a:ext cx="1143008" cy="440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0.53541 0.5143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0" grpId="1" animBg="1"/>
      <p:bldP spid="32" grpId="0" animBg="1"/>
      <p:bldP spid="33" grpId="0" animBg="1"/>
      <p:bldP spid="34" grpId="0"/>
      <p:bldP spid="34" grpId="1"/>
      <p:bldP spid="35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14546" y="1500174"/>
            <a:ext cx="5357850" cy="4572032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Blip>
                <a:blip r:embed="rId2"/>
              </a:buBlip>
            </a:pPr>
            <a:r>
              <a:rPr lang="en-US" sz="20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What do we mean by mobile scanning?</a:t>
            </a:r>
          </a:p>
          <a:p>
            <a:pPr>
              <a:buBlip>
                <a:blip r:embed="rId2"/>
              </a:buBlip>
            </a:pPr>
            <a:r>
              <a:rPr lang="en-US" sz="2000" b="1" dirty="0" err="1" smtClean="0">
                <a:ln w="50800"/>
                <a:solidFill>
                  <a:schemeClr val="tx2"/>
                </a:solidFill>
              </a:rPr>
              <a:t>IRISCard</a:t>
            </a:r>
            <a:r>
              <a:rPr lang="en-US" sz="2000" b="1" dirty="0" smtClean="0">
                <a:ln w="50800"/>
                <a:solidFill>
                  <a:schemeClr val="tx2"/>
                </a:solidFill>
              </a:rPr>
              <a:t>™ : Your Business Card Solution</a:t>
            </a:r>
          </a:p>
          <a:p>
            <a:pPr lvl="1">
              <a:buBlip>
                <a:blip r:embed="rId3"/>
              </a:buBlip>
            </a:pPr>
            <a:r>
              <a:rPr lang="en-US" sz="16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IRISCard</a:t>
            </a: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4</a:t>
            </a:r>
          </a:p>
          <a:p>
            <a:pPr lvl="1">
              <a:buBlip>
                <a:blip r:embed="rId3"/>
              </a:buBlip>
            </a:pP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New </a:t>
            </a:r>
            <a:r>
              <a:rPr lang="en-US" sz="16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IRISCard</a:t>
            </a: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Anywhere 4 </a:t>
            </a:r>
          </a:p>
          <a:p>
            <a:pPr lvl="1">
              <a:buBlip>
                <a:blip r:embed="rId3"/>
              </a:buBlip>
            </a:pPr>
            <a:r>
              <a:rPr lang="en-US" sz="1600" b="1" dirty="0" smtClean="0">
                <a:ln w="50800"/>
                <a:solidFill>
                  <a:schemeClr val="tx2"/>
                </a:solidFill>
              </a:rPr>
              <a:t>New </a:t>
            </a:r>
            <a:r>
              <a:rPr lang="en-US" sz="1600" b="1" dirty="0" err="1" smtClean="0">
                <a:ln w="50800"/>
                <a:solidFill>
                  <a:schemeClr val="tx2"/>
                </a:solidFill>
              </a:rPr>
              <a:t>Cardiris</a:t>
            </a:r>
            <a:r>
              <a:rPr lang="en-US" sz="1600" b="1" dirty="0" smtClean="0">
                <a:ln w="50800"/>
                <a:solidFill>
                  <a:schemeClr val="tx2"/>
                </a:solidFill>
              </a:rPr>
              <a:t>™ Pro 5</a:t>
            </a:r>
            <a:endParaRPr lang="en-US" sz="2000" b="1" dirty="0" smtClean="0">
              <a:ln w="50800"/>
              <a:solidFill>
                <a:schemeClr val="tx2"/>
              </a:solidFill>
            </a:endParaRPr>
          </a:p>
          <a:p>
            <a:pPr>
              <a:buBlip>
                <a:blip r:embed="rId2"/>
              </a:buBlip>
            </a:pPr>
            <a:r>
              <a:rPr lang="en-US" sz="20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IRIScan</a:t>
            </a:r>
            <a:r>
              <a:rPr lang="en-US" sz="20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: Your Mobile Office</a:t>
            </a:r>
          </a:p>
          <a:p>
            <a:pPr lvl="1">
              <a:buBlip>
                <a:blip r:embed="rId3"/>
              </a:buBlip>
            </a:pPr>
            <a:r>
              <a:rPr lang="en-US" sz="16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IRIScan</a:t>
            </a: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2 </a:t>
            </a:r>
          </a:p>
          <a:p>
            <a:pPr lvl="1">
              <a:buBlip>
                <a:blip r:embed="rId3"/>
              </a:buBlip>
            </a:pPr>
            <a:r>
              <a:rPr lang="en-US" sz="16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IRIScan</a:t>
            </a: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Pro Office 3 </a:t>
            </a:r>
            <a:endParaRPr lang="en-US" sz="1600" b="1" strike="sngStrike" dirty="0" smtClean="0">
              <a:ln w="50800"/>
              <a:solidFill>
                <a:schemeClr val="bg1">
                  <a:lumMod val="65000"/>
                </a:schemeClr>
              </a:solidFill>
            </a:endParaRPr>
          </a:p>
          <a:p>
            <a:pPr lvl="1">
              <a:buBlip>
                <a:blip r:embed="rId3"/>
              </a:buBlip>
            </a:pP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New </a:t>
            </a:r>
            <a:r>
              <a:rPr lang="en-US" sz="16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IRIScan</a:t>
            </a: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 Anywhere 2 </a:t>
            </a:r>
            <a:endParaRPr lang="en-US" sz="2000" b="1" strike="sngStrike" dirty="0" smtClean="0">
              <a:ln w="50800"/>
              <a:solidFill>
                <a:schemeClr val="bg1">
                  <a:lumMod val="65000"/>
                </a:schemeClr>
              </a:solidFill>
            </a:endParaRPr>
          </a:p>
          <a:p>
            <a:pPr>
              <a:buBlip>
                <a:blip r:embed="rId2"/>
              </a:buBlip>
            </a:pPr>
            <a:r>
              <a:rPr lang="en-US" sz="20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IRISPen</a:t>
            </a:r>
            <a:r>
              <a:rPr lang="en-US" sz="20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: Your Mobile Pen Scanner</a:t>
            </a:r>
          </a:p>
          <a:p>
            <a:pPr lvl="1">
              <a:buBlip>
                <a:blip r:embed="rId3"/>
              </a:buBlip>
            </a:pPr>
            <a:r>
              <a:rPr lang="en-US" sz="16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IRISPen</a:t>
            </a: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6</a:t>
            </a:r>
          </a:p>
          <a:p>
            <a:pPr>
              <a:buBlip>
                <a:blip r:embed="rId2"/>
              </a:buBlip>
            </a:pPr>
            <a:r>
              <a:rPr lang="en-US" sz="20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IRISnotes</a:t>
            </a:r>
            <a:r>
              <a:rPr lang="en-US" sz="20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: Your Mobile Notes Taker</a:t>
            </a:r>
          </a:p>
          <a:p>
            <a:pPr lvl="1">
              <a:buBlip>
                <a:blip r:embed="rId3"/>
              </a:buBlip>
            </a:pPr>
            <a:r>
              <a:rPr lang="en-US" sz="16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IRISnotes</a:t>
            </a: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1.0  </a:t>
            </a:r>
          </a:p>
          <a:p>
            <a:pPr lvl="1">
              <a:buBlip>
                <a:blip r:embed="rId3"/>
              </a:buBlip>
            </a:pP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Good news !</a:t>
            </a:r>
          </a:p>
          <a:p>
            <a:pPr>
              <a:buNone/>
            </a:pPr>
            <a:endParaRPr lang="en-US" sz="16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lvl="1">
              <a:buNone/>
            </a:pPr>
            <a:endParaRPr lang="en-US" sz="16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lvl="1">
              <a:buNone/>
            </a:pPr>
            <a:endParaRPr lang="en-US" sz="16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lvl="1">
              <a:buNone/>
            </a:pPr>
            <a:endParaRPr lang="en-US" sz="16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lvl="2">
              <a:buNone/>
            </a:pPr>
            <a:endParaRPr lang="en-US" sz="1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>
              <a:buNone/>
            </a:pPr>
            <a:endParaRPr lang="en-US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572" y="1428736"/>
            <a:ext cx="2357454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lueurdamour.ch/attachments/Image/Logo_N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092" y="1500174"/>
            <a:ext cx="1000132" cy="1000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143340" y="2000240"/>
            <a:ext cx="5500758" cy="3500462"/>
          </a:xfrm>
        </p:spPr>
        <p:txBody>
          <a:bodyPr>
            <a:normAutofit/>
          </a:bodyPr>
          <a:lstStyle/>
          <a:p>
            <a:pPr lvl="0">
              <a:buBlip>
                <a:blip r:embed="rId4"/>
              </a:buBlip>
            </a:pPr>
            <a:r>
              <a:rPr lang="en-US" sz="2400" b="1" i="1" dirty="0" smtClean="0">
                <a:solidFill>
                  <a:srgbClr val="1F497D">
                    <a:lumMod val="50000"/>
                  </a:srgbClr>
                </a:solidFill>
              </a:rPr>
              <a:t>              in </a:t>
            </a:r>
            <a:r>
              <a:rPr lang="en-US" sz="2400" b="1" i="1" dirty="0" err="1" smtClean="0">
                <a:solidFill>
                  <a:srgbClr val="1F497D">
                    <a:lumMod val="50000"/>
                  </a:srgbClr>
                </a:solidFill>
              </a:rPr>
              <a:t>Cardiris</a:t>
            </a:r>
            <a:r>
              <a:rPr lang="en-US" sz="2400" b="1" i="1" dirty="0" smtClean="0">
                <a:solidFill>
                  <a:srgbClr val="1F497D">
                    <a:lumMod val="50000"/>
                  </a:srgbClr>
                </a:solidFill>
              </a:rPr>
              <a:t>™ Pro 5 :</a:t>
            </a:r>
          </a:p>
          <a:p>
            <a:pPr lvl="0">
              <a:buBlip>
                <a:blip r:embed="rId4"/>
              </a:buBlip>
            </a:pPr>
            <a:endParaRPr lang="en-US" sz="2400" b="1" i="1" dirty="0" smtClean="0">
              <a:solidFill>
                <a:srgbClr val="1F497D">
                  <a:lumMod val="50000"/>
                </a:srgbClr>
              </a:solidFill>
            </a:endParaRPr>
          </a:p>
          <a:p>
            <a:pPr lvl="1">
              <a:buBlip>
                <a:blip r:embed="rId5"/>
              </a:buBlip>
            </a:pPr>
            <a:r>
              <a:rPr lang="en-US" sz="1800" b="1" i="1" dirty="0" smtClean="0">
                <a:solidFill>
                  <a:srgbClr val="1F497D">
                    <a:lumMod val="50000"/>
                  </a:srgbClr>
                </a:solidFill>
              </a:rPr>
              <a:t>Improved recognition engine</a:t>
            </a:r>
          </a:p>
          <a:p>
            <a:pPr lvl="1">
              <a:buBlip>
                <a:blip r:embed="rId5"/>
              </a:buBlip>
            </a:pPr>
            <a:endParaRPr lang="en-US" sz="1800" b="1" i="1" dirty="0" smtClean="0">
              <a:solidFill>
                <a:srgbClr val="1F497D">
                  <a:lumMod val="50000"/>
                </a:srgbClr>
              </a:solidFill>
            </a:endParaRPr>
          </a:p>
          <a:p>
            <a:pPr lvl="1">
              <a:buBlip>
                <a:blip r:embed="rId5"/>
              </a:buBlip>
            </a:pPr>
            <a:r>
              <a:rPr lang="en-US" sz="1800" b="1" i="1" dirty="0" smtClean="0">
                <a:solidFill>
                  <a:srgbClr val="1F497D">
                    <a:lumMod val="50000"/>
                  </a:srgbClr>
                </a:solidFill>
              </a:rPr>
              <a:t>Create new cards from selected text</a:t>
            </a:r>
          </a:p>
          <a:p>
            <a:pPr lvl="1">
              <a:buBlip>
                <a:blip r:embed="rId5"/>
              </a:buBlip>
            </a:pPr>
            <a:endParaRPr lang="en-US" sz="1800" b="1" i="1" dirty="0" smtClean="0">
              <a:solidFill>
                <a:srgbClr val="1F497D">
                  <a:lumMod val="50000"/>
                </a:srgbClr>
              </a:solidFill>
            </a:endParaRPr>
          </a:p>
          <a:p>
            <a:pPr lvl="1">
              <a:buBlip>
                <a:blip r:embed="rId5"/>
              </a:buBlip>
            </a:pPr>
            <a:r>
              <a:rPr lang="en-US" sz="1800" b="1" i="1" dirty="0" smtClean="0">
                <a:solidFill>
                  <a:srgbClr val="1F497D">
                    <a:lumMod val="50000"/>
                  </a:srgbClr>
                </a:solidFill>
              </a:rPr>
              <a:t>Advanced image processing</a:t>
            </a:r>
          </a:p>
          <a:p>
            <a:pPr lvl="1">
              <a:buBlip>
                <a:blip r:embed="rId5"/>
              </a:buBlip>
            </a:pPr>
            <a:endParaRPr lang="en-US" sz="1400" b="1" i="1" dirty="0" smtClean="0">
              <a:solidFill>
                <a:srgbClr val="1F497D">
                  <a:lumMod val="50000"/>
                </a:srgbClr>
              </a:solidFill>
            </a:endParaRPr>
          </a:p>
          <a:p>
            <a:pPr lvl="1">
              <a:buBlip>
                <a:blip r:embed="rId5"/>
              </a:buBlip>
            </a:pPr>
            <a:r>
              <a:rPr lang="en-US" sz="1800" b="1" i="1" dirty="0" smtClean="0">
                <a:solidFill>
                  <a:srgbClr val="1F497D">
                    <a:lumMod val="50000"/>
                  </a:srgbClr>
                </a:solidFill>
              </a:rPr>
              <a:t>Customizable fields and categories</a:t>
            </a:r>
          </a:p>
          <a:p>
            <a:pPr lvl="1">
              <a:buBlip>
                <a:blip r:embed="rId4"/>
              </a:buBlip>
            </a:pPr>
            <a:endParaRPr lang="en-US" sz="1800" b="1" i="1" dirty="0" smtClean="0">
              <a:solidFill>
                <a:srgbClr val="1F497D">
                  <a:lumMod val="50000"/>
                </a:srgbClr>
              </a:solidFill>
            </a:endParaRPr>
          </a:p>
          <a:p>
            <a:pPr lvl="0">
              <a:buNone/>
            </a:pPr>
            <a:endParaRPr lang="en-US" sz="1800" b="1" i="1" dirty="0" smtClean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282" y="6488692"/>
            <a:ext cx="871543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b="1" i="1" dirty="0" smtClean="0">
                <a:solidFill>
                  <a:schemeClr val="bg1"/>
                </a:solidFill>
              </a:rPr>
              <a:t>See demonstration of </a:t>
            </a:r>
            <a:r>
              <a:rPr lang="en-US" b="1" i="1" dirty="0" err="1" smtClean="0">
                <a:solidFill>
                  <a:schemeClr val="bg1"/>
                </a:solidFill>
              </a:rPr>
              <a:t>IRISCard</a:t>
            </a:r>
            <a:r>
              <a:rPr lang="en-US" b="1" i="1" dirty="0" smtClean="0">
                <a:solidFill>
                  <a:schemeClr val="bg1"/>
                </a:solidFill>
              </a:rPr>
              <a:t>™ Anywhere 4 and </a:t>
            </a:r>
            <a:r>
              <a:rPr lang="en-US" b="1" i="1" dirty="0" err="1" smtClean="0">
                <a:solidFill>
                  <a:schemeClr val="bg1"/>
                </a:solidFill>
              </a:rPr>
              <a:t>Cardiris</a:t>
            </a:r>
            <a:r>
              <a:rPr lang="en-US" b="1" i="1" dirty="0" smtClean="0">
                <a:solidFill>
                  <a:schemeClr val="bg1"/>
                </a:solidFill>
              </a:rPr>
              <a:t>™ Pro 5 on booth “S 3”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32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BE" dirty="0" err="1" smtClean="0"/>
              <a:t>IRISCard</a:t>
            </a:r>
            <a:r>
              <a:rPr lang="fr-BE" dirty="0" smtClean="0"/>
              <a:t>™ </a:t>
            </a:r>
            <a:r>
              <a:rPr lang="fr-BE" dirty="0" err="1" smtClean="0"/>
              <a:t>Anywhere</a:t>
            </a:r>
            <a:r>
              <a:rPr lang="fr-BE" dirty="0" smtClean="0"/>
              <a:t> 4 // </a:t>
            </a:r>
            <a:r>
              <a:rPr lang="fr-BE" dirty="0" err="1" smtClean="0"/>
              <a:t>Cardiris</a:t>
            </a:r>
            <a:r>
              <a:rPr lang="fr-BE" dirty="0" smtClean="0"/>
              <a:t>™ Pro 5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14546" y="1500174"/>
            <a:ext cx="5357850" cy="4572032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Blip>
                <a:blip r:embed="rId2"/>
              </a:buBlip>
            </a:pPr>
            <a:r>
              <a:rPr lang="en-US" sz="20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What do we mean by mobile scanning?</a:t>
            </a:r>
          </a:p>
          <a:p>
            <a:pPr>
              <a:buBlip>
                <a:blip r:embed="rId2"/>
              </a:buBlip>
            </a:pPr>
            <a:r>
              <a:rPr lang="en-US" sz="20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IRISCard</a:t>
            </a:r>
            <a:r>
              <a:rPr lang="en-US" sz="20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: Your Business Card Solution</a:t>
            </a:r>
          </a:p>
          <a:p>
            <a:pPr lvl="1">
              <a:buBlip>
                <a:blip r:embed="rId3"/>
              </a:buBlip>
            </a:pPr>
            <a:r>
              <a:rPr lang="en-US" sz="16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IRISCard</a:t>
            </a: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4</a:t>
            </a:r>
          </a:p>
          <a:p>
            <a:pPr lvl="1">
              <a:buBlip>
                <a:blip r:embed="rId3"/>
              </a:buBlip>
            </a:pP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New </a:t>
            </a:r>
            <a:r>
              <a:rPr lang="en-US" sz="16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IRISCard</a:t>
            </a: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Anywhere 4 </a:t>
            </a:r>
          </a:p>
          <a:p>
            <a:pPr lvl="1">
              <a:buBlip>
                <a:blip r:embed="rId3"/>
              </a:buBlip>
            </a:pP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New </a:t>
            </a:r>
            <a:r>
              <a:rPr lang="en-US" sz="16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Cardiris</a:t>
            </a: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Pro 5</a:t>
            </a:r>
            <a:endParaRPr lang="en-US" sz="2000" b="1" dirty="0" smtClean="0">
              <a:ln w="50800"/>
              <a:solidFill>
                <a:schemeClr val="bg1">
                  <a:lumMod val="65000"/>
                </a:schemeClr>
              </a:solidFill>
            </a:endParaRPr>
          </a:p>
          <a:p>
            <a:pPr>
              <a:buBlip>
                <a:blip r:embed="rId2"/>
              </a:buBlip>
            </a:pPr>
            <a:r>
              <a:rPr lang="en-US" sz="2000" b="1" dirty="0" err="1" smtClean="0">
                <a:ln w="50800"/>
                <a:solidFill>
                  <a:schemeClr val="tx2"/>
                </a:solidFill>
              </a:rPr>
              <a:t>IRIScan</a:t>
            </a:r>
            <a:r>
              <a:rPr lang="en-US" sz="2000" b="1" dirty="0" smtClean="0">
                <a:ln w="50800"/>
                <a:solidFill>
                  <a:schemeClr val="tx2"/>
                </a:solidFill>
              </a:rPr>
              <a:t>™ : Your Mobile Office</a:t>
            </a:r>
          </a:p>
          <a:p>
            <a:pPr lvl="1">
              <a:buBlip>
                <a:blip r:embed="rId3"/>
              </a:buBlip>
            </a:pPr>
            <a:r>
              <a:rPr lang="en-US" sz="1600" b="1" dirty="0" err="1" smtClean="0">
                <a:ln w="50800"/>
                <a:solidFill>
                  <a:schemeClr val="tx2"/>
                </a:solidFill>
              </a:rPr>
              <a:t>IRIScan</a:t>
            </a:r>
            <a:r>
              <a:rPr lang="en-US" sz="1600" b="1" dirty="0" smtClean="0">
                <a:ln w="50800"/>
                <a:solidFill>
                  <a:schemeClr val="tx2"/>
                </a:solidFill>
              </a:rPr>
              <a:t>™ 2 </a:t>
            </a:r>
          </a:p>
          <a:p>
            <a:pPr lvl="1">
              <a:buBlip>
                <a:blip r:embed="rId3"/>
              </a:buBlip>
            </a:pPr>
            <a:r>
              <a:rPr lang="en-US" sz="16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IRIScan</a:t>
            </a: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Pro Office 3 </a:t>
            </a:r>
            <a:endParaRPr lang="en-US" sz="1600" b="1" strike="sngStrike" dirty="0" smtClean="0">
              <a:ln w="50800"/>
              <a:solidFill>
                <a:schemeClr val="bg1">
                  <a:lumMod val="65000"/>
                </a:schemeClr>
              </a:solidFill>
            </a:endParaRPr>
          </a:p>
          <a:p>
            <a:pPr lvl="1">
              <a:buBlip>
                <a:blip r:embed="rId3"/>
              </a:buBlip>
            </a:pP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New </a:t>
            </a:r>
            <a:r>
              <a:rPr lang="en-US" sz="16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IRIScan</a:t>
            </a: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 Anywhere 2 </a:t>
            </a:r>
            <a:endParaRPr lang="en-US" sz="2000" b="1" strike="sngStrike" dirty="0" smtClean="0">
              <a:ln w="50800"/>
              <a:solidFill>
                <a:schemeClr val="bg1">
                  <a:lumMod val="65000"/>
                </a:schemeClr>
              </a:solidFill>
            </a:endParaRPr>
          </a:p>
          <a:p>
            <a:pPr>
              <a:buBlip>
                <a:blip r:embed="rId2"/>
              </a:buBlip>
            </a:pPr>
            <a:r>
              <a:rPr lang="en-US" sz="20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IRISPen</a:t>
            </a:r>
            <a:r>
              <a:rPr lang="en-US" sz="20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: Your Mobile Pen Scanner</a:t>
            </a:r>
          </a:p>
          <a:p>
            <a:pPr lvl="1">
              <a:buBlip>
                <a:blip r:embed="rId3"/>
              </a:buBlip>
            </a:pPr>
            <a:r>
              <a:rPr lang="en-US" sz="16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IRISPen</a:t>
            </a: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6</a:t>
            </a:r>
          </a:p>
          <a:p>
            <a:pPr>
              <a:buBlip>
                <a:blip r:embed="rId2"/>
              </a:buBlip>
            </a:pPr>
            <a:r>
              <a:rPr lang="en-US" sz="20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IRISnotes</a:t>
            </a:r>
            <a:r>
              <a:rPr lang="en-US" sz="20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: Your Mobile Notes Taker</a:t>
            </a:r>
          </a:p>
          <a:p>
            <a:pPr lvl="1">
              <a:buBlip>
                <a:blip r:embed="rId3"/>
              </a:buBlip>
            </a:pPr>
            <a:r>
              <a:rPr lang="en-US" sz="16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IRISnotes</a:t>
            </a: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1.0  </a:t>
            </a:r>
          </a:p>
          <a:p>
            <a:pPr lvl="1">
              <a:buBlip>
                <a:blip r:embed="rId3"/>
              </a:buBlip>
            </a:pP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Good news !</a:t>
            </a:r>
          </a:p>
          <a:p>
            <a:pPr>
              <a:buNone/>
            </a:pPr>
            <a:endParaRPr lang="en-US" sz="16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lvl="1">
              <a:buNone/>
            </a:pPr>
            <a:endParaRPr lang="en-US" sz="16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lvl="1">
              <a:buNone/>
            </a:pPr>
            <a:endParaRPr lang="en-US" sz="16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lvl="1">
              <a:buNone/>
            </a:pPr>
            <a:endParaRPr lang="en-US" sz="16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lvl="2">
              <a:buNone/>
            </a:pPr>
            <a:endParaRPr lang="en-US" sz="1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>
              <a:buNone/>
            </a:pPr>
            <a:endParaRPr lang="en-US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n w="50800"/>
                <a:solidFill>
                  <a:schemeClr val="tx2"/>
                </a:solidFill>
              </a:rPr>
              <a:t>IRIScan</a:t>
            </a:r>
            <a:r>
              <a:rPr lang="en-US" dirty="0" smtClean="0">
                <a:ln w="50800"/>
                <a:solidFill>
                  <a:schemeClr val="tx2"/>
                </a:solidFill>
              </a:rPr>
              <a:t> : Your mobile Office</a:t>
            </a:r>
            <a:br>
              <a:rPr lang="en-US" dirty="0" smtClean="0">
                <a:ln w="50800"/>
                <a:solidFill>
                  <a:schemeClr val="tx2"/>
                </a:solidFill>
              </a:rPr>
            </a:br>
            <a:endParaRPr lang="fr-BE" dirty="0"/>
          </a:p>
        </p:txBody>
      </p:sp>
      <p:cxnSp>
        <p:nvCxnSpPr>
          <p:cNvPr id="20" name="Straight Arrow Connector 19"/>
          <p:cNvCxnSpPr>
            <a:stCxn id="30" idx="2"/>
          </p:cNvCxnSpPr>
          <p:nvPr/>
        </p:nvCxnSpPr>
        <p:spPr>
          <a:xfrm rot="5400000">
            <a:off x="3337481" y="4011827"/>
            <a:ext cx="732241" cy="15653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30" idx="2"/>
            <a:endCxn id="28" idx="0"/>
          </p:cNvCxnSpPr>
          <p:nvPr/>
        </p:nvCxnSpPr>
        <p:spPr>
          <a:xfrm rot="16200000" flipH="1">
            <a:off x="4774727" y="4139929"/>
            <a:ext cx="794706" cy="13716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5628357"/>
            <a:ext cx="734403" cy="554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5232059"/>
            <a:ext cx="1706227" cy="334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5589249"/>
            <a:ext cx="829592" cy="625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1" y="5223087"/>
            <a:ext cx="1857388" cy="29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43095" y="1374406"/>
            <a:ext cx="4886359" cy="3053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http://www.exact.be/Repositorio/Image/min/Images/Mac%20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6644" y="1928802"/>
            <a:ext cx="249097" cy="327965"/>
          </a:xfrm>
          <a:prstGeom prst="rect">
            <a:avLst/>
          </a:prstGeom>
          <a:noFill/>
        </p:spPr>
      </p:pic>
      <p:pic>
        <p:nvPicPr>
          <p:cNvPr id="11" name="Picture 8" descr="http://www.reviewbusters.net/images/pc_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78" y="1937274"/>
            <a:ext cx="384301" cy="340929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14282" y="1571612"/>
            <a:ext cx="29289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Blip>
                <a:blip r:embed="rId9"/>
              </a:buBlip>
            </a:pPr>
            <a:r>
              <a:rPr lang="en-US" sz="3200" b="1" i="1" dirty="0" smtClean="0">
                <a:solidFill>
                  <a:srgbClr val="1F497D">
                    <a:lumMod val="50000"/>
                  </a:srgbClr>
                </a:solidFill>
              </a:rPr>
              <a:t>USB Powered</a:t>
            </a:r>
            <a:endParaRPr lang="en-US" sz="3200" b="1" i="1" dirty="0" smtClean="0">
              <a:solidFill>
                <a:srgbClr val="1F497D">
                  <a:lumMod val="5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000240"/>
            <a:ext cx="4176089" cy="4288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n w="50800"/>
                <a:solidFill>
                  <a:schemeClr val="tx2"/>
                </a:solidFill>
              </a:rPr>
              <a:t>IRIScan</a:t>
            </a:r>
            <a:r>
              <a:rPr lang="en-US" dirty="0" smtClean="0">
                <a:ln w="50800"/>
                <a:solidFill>
                  <a:schemeClr val="tx2"/>
                </a:solidFill>
              </a:rPr>
              <a:t> : Your mobile Office</a:t>
            </a:r>
            <a:br>
              <a:rPr lang="en-US" dirty="0" smtClean="0">
                <a:ln w="50800"/>
                <a:solidFill>
                  <a:schemeClr val="tx2"/>
                </a:solidFill>
              </a:rPr>
            </a:br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2857488" y="1285860"/>
            <a:ext cx="39290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Blip>
                <a:blip r:embed="rId3"/>
              </a:buBlip>
            </a:pPr>
            <a:r>
              <a:rPr lang="en-US" sz="3200" b="1" i="1" dirty="0" smtClean="0">
                <a:solidFill>
                  <a:srgbClr val="1F497D">
                    <a:lumMod val="50000"/>
                  </a:srgbClr>
                </a:solidFill>
              </a:rPr>
              <a:t>What’s in the box 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n w="50800"/>
                <a:solidFill>
                  <a:schemeClr val="tx2"/>
                </a:solidFill>
              </a:rPr>
              <a:t>IRIScan</a:t>
            </a:r>
            <a:r>
              <a:rPr lang="en-US" dirty="0" smtClean="0">
                <a:ln w="50800"/>
                <a:solidFill>
                  <a:schemeClr val="tx2"/>
                </a:solidFill>
              </a:rPr>
              <a:t> : Your mobile Office</a:t>
            </a:r>
            <a:br>
              <a:rPr lang="en-US" dirty="0" smtClean="0">
                <a:ln w="50800"/>
                <a:solidFill>
                  <a:schemeClr val="tx2"/>
                </a:solidFill>
              </a:rPr>
            </a:br>
            <a:endParaRPr lang="fr-BE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928802"/>
            <a:ext cx="4000496" cy="465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000240"/>
            <a:ext cx="4027707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214422"/>
            <a:ext cx="25508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1214422"/>
            <a:ext cx="2776786" cy="440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14546" y="1500174"/>
            <a:ext cx="5357850" cy="4572032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Blip>
                <a:blip r:embed="rId2"/>
              </a:buBlip>
            </a:pPr>
            <a:r>
              <a:rPr lang="en-US" sz="20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What do we mean by mobile scanning?</a:t>
            </a:r>
          </a:p>
          <a:p>
            <a:pPr>
              <a:buBlip>
                <a:blip r:embed="rId2"/>
              </a:buBlip>
            </a:pPr>
            <a:r>
              <a:rPr lang="en-US" sz="20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IRISCard</a:t>
            </a:r>
            <a:r>
              <a:rPr lang="en-US" sz="20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: Your Business Card Solution</a:t>
            </a:r>
          </a:p>
          <a:p>
            <a:pPr lvl="1">
              <a:buBlip>
                <a:blip r:embed="rId3"/>
              </a:buBlip>
            </a:pPr>
            <a:r>
              <a:rPr lang="en-US" sz="16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IRISCard</a:t>
            </a: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4</a:t>
            </a:r>
          </a:p>
          <a:p>
            <a:pPr lvl="1">
              <a:buBlip>
                <a:blip r:embed="rId3"/>
              </a:buBlip>
            </a:pP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New </a:t>
            </a:r>
            <a:r>
              <a:rPr lang="en-US" sz="16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IRISCard</a:t>
            </a: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Anywhere 4 </a:t>
            </a:r>
          </a:p>
          <a:p>
            <a:pPr lvl="1">
              <a:buBlip>
                <a:blip r:embed="rId3"/>
              </a:buBlip>
            </a:pP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New </a:t>
            </a:r>
            <a:r>
              <a:rPr lang="en-US" sz="16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Cardiris</a:t>
            </a: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Pro 5</a:t>
            </a:r>
            <a:endParaRPr lang="en-US" sz="2000" b="1" dirty="0" smtClean="0">
              <a:ln w="50800"/>
              <a:solidFill>
                <a:schemeClr val="bg1">
                  <a:lumMod val="65000"/>
                </a:schemeClr>
              </a:solidFill>
            </a:endParaRPr>
          </a:p>
          <a:p>
            <a:pPr>
              <a:buBlip>
                <a:blip r:embed="rId2"/>
              </a:buBlip>
            </a:pPr>
            <a:r>
              <a:rPr lang="en-US" sz="2000" b="1" dirty="0" err="1" smtClean="0">
                <a:ln w="50800"/>
                <a:solidFill>
                  <a:schemeClr val="tx2"/>
                </a:solidFill>
              </a:rPr>
              <a:t>IRIScan</a:t>
            </a:r>
            <a:r>
              <a:rPr lang="en-US" sz="2000" b="1" dirty="0" smtClean="0">
                <a:ln w="50800"/>
                <a:solidFill>
                  <a:schemeClr val="tx2"/>
                </a:solidFill>
              </a:rPr>
              <a:t>™ : Your Mobile Office</a:t>
            </a:r>
          </a:p>
          <a:p>
            <a:pPr lvl="1">
              <a:buBlip>
                <a:blip r:embed="rId3"/>
              </a:buBlip>
            </a:pPr>
            <a:r>
              <a:rPr lang="en-US" sz="16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IRIScan</a:t>
            </a: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2 </a:t>
            </a:r>
          </a:p>
          <a:p>
            <a:pPr lvl="1">
              <a:buBlip>
                <a:blip r:embed="rId3"/>
              </a:buBlip>
            </a:pPr>
            <a:r>
              <a:rPr lang="en-US" sz="1600" b="1" dirty="0" err="1" smtClean="0">
                <a:ln w="50800"/>
                <a:solidFill>
                  <a:schemeClr val="tx2"/>
                </a:solidFill>
              </a:rPr>
              <a:t>IRIScan</a:t>
            </a:r>
            <a:r>
              <a:rPr lang="en-US" sz="1600" b="1" dirty="0" smtClean="0">
                <a:ln w="50800"/>
                <a:solidFill>
                  <a:schemeClr val="tx2"/>
                </a:solidFill>
              </a:rPr>
              <a:t>™ Pro Office 3 </a:t>
            </a:r>
            <a:endParaRPr lang="en-US" sz="1600" b="1" strike="sngStrike" dirty="0" smtClean="0">
              <a:ln w="50800"/>
              <a:solidFill>
                <a:schemeClr val="tx2"/>
              </a:solidFill>
            </a:endParaRPr>
          </a:p>
          <a:p>
            <a:pPr lvl="1">
              <a:buBlip>
                <a:blip r:embed="rId3"/>
              </a:buBlip>
            </a:pP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New </a:t>
            </a:r>
            <a:r>
              <a:rPr lang="en-US" sz="16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IRIScan</a:t>
            </a: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 Anywhere 2 </a:t>
            </a:r>
            <a:endParaRPr lang="en-US" sz="2000" b="1" strike="sngStrike" dirty="0" smtClean="0">
              <a:ln w="50800"/>
              <a:solidFill>
                <a:schemeClr val="bg1">
                  <a:lumMod val="65000"/>
                </a:schemeClr>
              </a:solidFill>
            </a:endParaRPr>
          </a:p>
          <a:p>
            <a:pPr>
              <a:buBlip>
                <a:blip r:embed="rId2"/>
              </a:buBlip>
            </a:pPr>
            <a:r>
              <a:rPr lang="en-US" sz="20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IRISPen</a:t>
            </a:r>
            <a:r>
              <a:rPr lang="en-US" sz="20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: Your Mobile Pen Scanner</a:t>
            </a:r>
          </a:p>
          <a:p>
            <a:pPr lvl="1">
              <a:buBlip>
                <a:blip r:embed="rId3"/>
              </a:buBlip>
            </a:pPr>
            <a:r>
              <a:rPr lang="en-US" sz="16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IRISPen</a:t>
            </a: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6</a:t>
            </a:r>
          </a:p>
          <a:p>
            <a:pPr>
              <a:buBlip>
                <a:blip r:embed="rId2"/>
              </a:buBlip>
            </a:pPr>
            <a:r>
              <a:rPr lang="en-US" sz="20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IRISnotes</a:t>
            </a:r>
            <a:r>
              <a:rPr lang="en-US" sz="20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: Your Mobile Notes Taker</a:t>
            </a:r>
          </a:p>
          <a:p>
            <a:pPr lvl="1">
              <a:buBlip>
                <a:blip r:embed="rId3"/>
              </a:buBlip>
            </a:pPr>
            <a:r>
              <a:rPr lang="en-US" sz="16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IRISnotes</a:t>
            </a: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1.0  </a:t>
            </a:r>
          </a:p>
          <a:p>
            <a:pPr lvl="1">
              <a:buBlip>
                <a:blip r:embed="rId3"/>
              </a:buBlip>
            </a:pP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Good news !</a:t>
            </a:r>
          </a:p>
          <a:p>
            <a:pPr>
              <a:buNone/>
            </a:pPr>
            <a:endParaRPr lang="en-US" sz="16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lvl="1">
              <a:buNone/>
            </a:pPr>
            <a:endParaRPr lang="en-US" sz="16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lvl="1">
              <a:buNone/>
            </a:pPr>
            <a:endParaRPr lang="en-US" sz="16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lvl="1">
              <a:buNone/>
            </a:pPr>
            <a:endParaRPr lang="en-US" sz="16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lvl="2">
              <a:buNone/>
            </a:pPr>
            <a:endParaRPr lang="en-US" sz="1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>
              <a:buNone/>
            </a:pPr>
            <a:endParaRPr lang="en-US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14546" y="1500174"/>
            <a:ext cx="5357850" cy="4572032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Blip>
                <a:blip r:embed="rId2"/>
              </a:buBlip>
            </a:pPr>
            <a:r>
              <a:rPr lang="en-US" sz="2000" b="1" dirty="0" smtClean="0">
                <a:ln w="50800"/>
                <a:solidFill>
                  <a:schemeClr val="tx2"/>
                </a:solidFill>
              </a:rPr>
              <a:t>What do we mean by mobile scanning?</a:t>
            </a:r>
          </a:p>
          <a:p>
            <a:pPr>
              <a:buBlip>
                <a:blip r:embed="rId2"/>
              </a:buBlip>
            </a:pPr>
            <a:r>
              <a:rPr lang="en-US" sz="2000" b="1" dirty="0" err="1" smtClean="0">
                <a:ln w="50800"/>
                <a:solidFill>
                  <a:schemeClr val="tx2"/>
                </a:solidFill>
              </a:rPr>
              <a:t>IRISCard</a:t>
            </a:r>
            <a:r>
              <a:rPr lang="en-US" sz="2000" b="1" dirty="0" smtClean="0">
                <a:ln w="50800"/>
                <a:solidFill>
                  <a:schemeClr val="tx2"/>
                </a:solidFill>
              </a:rPr>
              <a:t>™ : Your Business Card Solution</a:t>
            </a:r>
          </a:p>
          <a:p>
            <a:pPr lvl="1">
              <a:buBlip>
                <a:blip r:embed="rId3"/>
              </a:buBlip>
            </a:pPr>
            <a:r>
              <a:rPr lang="en-US" sz="1600" b="1" dirty="0" err="1" smtClean="0">
                <a:ln w="50800"/>
                <a:solidFill>
                  <a:schemeClr val="tx2"/>
                </a:solidFill>
              </a:rPr>
              <a:t>IRISCard</a:t>
            </a:r>
            <a:r>
              <a:rPr lang="en-US" sz="1600" b="1" dirty="0" smtClean="0">
                <a:ln w="50800"/>
                <a:solidFill>
                  <a:schemeClr val="tx2"/>
                </a:solidFill>
              </a:rPr>
              <a:t>™ 4</a:t>
            </a:r>
          </a:p>
          <a:p>
            <a:pPr lvl="1">
              <a:buBlip>
                <a:blip r:embed="rId3"/>
              </a:buBlip>
            </a:pPr>
            <a:r>
              <a:rPr lang="en-US" sz="1600" b="1" dirty="0" smtClean="0">
                <a:ln w="50800"/>
                <a:solidFill>
                  <a:schemeClr val="tx2"/>
                </a:solidFill>
              </a:rPr>
              <a:t>New </a:t>
            </a:r>
            <a:r>
              <a:rPr lang="en-US" sz="1600" b="1" dirty="0" err="1" smtClean="0">
                <a:ln w="50800"/>
                <a:solidFill>
                  <a:schemeClr val="tx2"/>
                </a:solidFill>
              </a:rPr>
              <a:t>IRISCard</a:t>
            </a:r>
            <a:r>
              <a:rPr lang="en-US" sz="1600" b="1" dirty="0" smtClean="0">
                <a:ln w="50800"/>
                <a:solidFill>
                  <a:schemeClr val="tx2"/>
                </a:solidFill>
              </a:rPr>
              <a:t>™ Anywhere 4 </a:t>
            </a:r>
          </a:p>
          <a:p>
            <a:pPr lvl="1">
              <a:buBlip>
                <a:blip r:embed="rId3"/>
              </a:buBlip>
            </a:pPr>
            <a:r>
              <a:rPr lang="en-US" sz="1600" b="1" dirty="0" smtClean="0">
                <a:ln w="50800"/>
                <a:solidFill>
                  <a:schemeClr val="tx2"/>
                </a:solidFill>
              </a:rPr>
              <a:t>New </a:t>
            </a:r>
            <a:r>
              <a:rPr lang="en-US" sz="1600" b="1" dirty="0" err="1" smtClean="0">
                <a:ln w="50800"/>
                <a:solidFill>
                  <a:schemeClr val="tx2"/>
                </a:solidFill>
              </a:rPr>
              <a:t>Cardiris</a:t>
            </a:r>
            <a:r>
              <a:rPr lang="en-US" sz="1600" b="1" dirty="0" smtClean="0">
                <a:ln w="50800"/>
                <a:solidFill>
                  <a:schemeClr val="tx2"/>
                </a:solidFill>
              </a:rPr>
              <a:t>™ Pro 5</a:t>
            </a:r>
            <a:endParaRPr lang="en-US" sz="2000" b="1" dirty="0" smtClean="0">
              <a:ln w="50800"/>
              <a:solidFill>
                <a:schemeClr val="tx2"/>
              </a:solidFill>
            </a:endParaRPr>
          </a:p>
          <a:p>
            <a:pPr>
              <a:buBlip>
                <a:blip r:embed="rId2"/>
              </a:buBlip>
            </a:pPr>
            <a:r>
              <a:rPr lang="en-US" sz="2000" b="1" dirty="0" err="1" smtClean="0">
                <a:ln w="50800"/>
                <a:solidFill>
                  <a:schemeClr val="tx2"/>
                </a:solidFill>
              </a:rPr>
              <a:t>IRIScan</a:t>
            </a:r>
            <a:r>
              <a:rPr lang="en-US" sz="2000" b="1" dirty="0" smtClean="0">
                <a:ln w="50800"/>
                <a:solidFill>
                  <a:schemeClr val="tx2"/>
                </a:solidFill>
              </a:rPr>
              <a:t>™ : Your Mobile Office</a:t>
            </a:r>
          </a:p>
          <a:p>
            <a:pPr lvl="1">
              <a:buBlip>
                <a:blip r:embed="rId3"/>
              </a:buBlip>
            </a:pPr>
            <a:r>
              <a:rPr lang="en-US" sz="1600" b="1" dirty="0" err="1" smtClean="0">
                <a:ln w="50800"/>
                <a:solidFill>
                  <a:schemeClr val="tx2"/>
                </a:solidFill>
              </a:rPr>
              <a:t>IRIScan</a:t>
            </a:r>
            <a:r>
              <a:rPr lang="en-US" sz="1600" b="1" dirty="0" smtClean="0">
                <a:ln w="50800"/>
                <a:solidFill>
                  <a:schemeClr val="tx2"/>
                </a:solidFill>
              </a:rPr>
              <a:t>™ 2</a:t>
            </a:r>
          </a:p>
          <a:p>
            <a:pPr lvl="1">
              <a:buBlip>
                <a:blip r:embed="rId3"/>
              </a:buBlip>
            </a:pPr>
            <a:r>
              <a:rPr lang="en-US" sz="1600" b="1" dirty="0" err="1" smtClean="0">
                <a:ln w="50800"/>
                <a:solidFill>
                  <a:schemeClr val="tx2"/>
                </a:solidFill>
              </a:rPr>
              <a:t>IRIScan</a:t>
            </a:r>
            <a:r>
              <a:rPr lang="en-US" sz="1600" b="1" dirty="0" smtClean="0">
                <a:ln w="50800"/>
                <a:solidFill>
                  <a:schemeClr val="tx2"/>
                </a:solidFill>
              </a:rPr>
              <a:t>™ Pro Office 3</a:t>
            </a:r>
            <a:endParaRPr lang="en-US" sz="1600" b="1" strike="sngStrike" dirty="0" smtClean="0">
              <a:ln w="50800"/>
              <a:solidFill>
                <a:schemeClr val="tx2"/>
              </a:solidFill>
            </a:endParaRPr>
          </a:p>
          <a:p>
            <a:pPr lvl="1">
              <a:buBlip>
                <a:blip r:embed="rId3"/>
              </a:buBlip>
            </a:pPr>
            <a:r>
              <a:rPr lang="en-US" sz="1600" b="1" dirty="0" smtClean="0">
                <a:ln w="50800"/>
                <a:solidFill>
                  <a:schemeClr val="tx2"/>
                </a:solidFill>
              </a:rPr>
              <a:t>New </a:t>
            </a:r>
            <a:r>
              <a:rPr lang="en-US" sz="1600" b="1" dirty="0" err="1" smtClean="0">
                <a:ln w="50800"/>
                <a:solidFill>
                  <a:schemeClr val="tx2"/>
                </a:solidFill>
              </a:rPr>
              <a:t>IRIScan</a:t>
            </a:r>
            <a:r>
              <a:rPr lang="en-US" sz="1600" b="1" dirty="0" smtClean="0">
                <a:ln w="50800"/>
                <a:solidFill>
                  <a:schemeClr val="tx2"/>
                </a:solidFill>
              </a:rPr>
              <a:t>™  Anywhere 2 </a:t>
            </a:r>
            <a:endParaRPr lang="en-US" sz="2000" b="1" strike="sngStrike" dirty="0" smtClean="0">
              <a:ln w="50800"/>
              <a:solidFill>
                <a:schemeClr val="tx2"/>
              </a:solidFill>
            </a:endParaRPr>
          </a:p>
          <a:p>
            <a:pPr>
              <a:buBlip>
                <a:blip r:embed="rId2"/>
              </a:buBlip>
            </a:pPr>
            <a:r>
              <a:rPr lang="en-US" sz="2000" b="1" dirty="0" err="1" smtClean="0">
                <a:ln w="50800"/>
                <a:solidFill>
                  <a:schemeClr val="tx2"/>
                </a:solidFill>
              </a:rPr>
              <a:t>IRISPen</a:t>
            </a:r>
            <a:r>
              <a:rPr lang="en-US" sz="2000" b="1" dirty="0" smtClean="0">
                <a:ln w="50800"/>
                <a:solidFill>
                  <a:schemeClr val="tx2"/>
                </a:solidFill>
              </a:rPr>
              <a:t>™ : Your Mobile Pen Scanner</a:t>
            </a:r>
          </a:p>
          <a:p>
            <a:pPr lvl="1">
              <a:buBlip>
                <a:blip r:embed="rId3"/>
              </a:buBlip>
            </a:pPr>
            <a:r>
              <a:rPr lang="en-US" sz="1600" b="1" dirty="0" err="1" smtClean="0">
                <a:ln w="50800"/>
                <a:solidFill>
                  <a:schemeClr val="tx2"/>
                </a:solidFill>
              </a:rPr>
              <a:t>IRISPen</a:t>
            </a:r>
            <a:r>
              <a:rPr lang="en-US" sz="1600" b="1" dirty="0" smtClean="0">
                <a:ln w="50800"/>
                <a:solidFill>
                  <a:schemeClr val="tx2"/>
                </a:solidFill>
              </a:rPr>
              <a:t>™ 6</a:t>
            </a:r>
          </a:p>
          <a:p>
            <a:pPr>
              <a:buBlip>
                <a:blip r:embed="rId2"/>
              </a:buBlip>
            </a:pPr>
            <a:r>
              <a:rPr lang="en-US" sz="2000" b="1" dirty="0" err="1" smtClean="0">
                <a:ln w="50800"/>
                <a:solidFill>
                  <a:schemeClr val="tx2"/>
                </a:solidFill>
              </a:rPr>
              <a:t>IRISnotes</a:t>
            </a:r>
            <a:r>
              <a:rPr lang="en-US" sz="2000" b="1" dirty="0" smtClean="0">
                <a:ln w="50800"/>
                <a:solidFill>
                  <a:schemeClr val="tx2"/>
                </a:solidFill>
              </a:rPr>
              <a:t>™ : Your Mobile Notes Taker</a:t>
            </a:r>
          </a:p>
          <a:p>
            <a:pPr lvl="1">
              <a:buBlip>
                <a:blip r:embed="rId3"/>
              </a:buBlip>
            </a:pPr>
            <a:r>
              <a:rPr lang="en-US" sz="1600" b="1" dirty="0" err="1" smtClean="0">
                <a:ln w="50800"/>
                <a:solidFill>
                  <a:schemeClr val="tx2"/>
                </a:solidFill>
              </a:rPr>
              <a:t>IRISnotes</a:t>
            </a:r>
            <a:r>
              <a:rPr lang="en-US" sz="1600" b="1" dirty="0" smtClean="0">
                <a:ln w="50800"/>
                <a:solidFill>
                  <a:schemeClr val="tx2"/>
                </a:solidFill>
              </a:rPr>
              <a:t>™ 1.0</a:t>
            </a:r>
          </a:p>
          <a:p>
            <a:pPr lvl="1">
              <a:buBlip>
                <a:blip r:embed="rId3"/>
              </a:buBlip>
            </a:pPr>
            <a:r>
              <a:rPr lang="en-US" sz="1600" b="1" dirty="0" smtClean="0">
                <a:ln w="50800"/>
                <a:solidFill>
                  <a:schemeClr val="tx2"/>
                </a:solidFill>
              </a:rPr>
              <a:t>Good news !</a:t>
            </a:r>
          </a:p>
          <a:p>
            <a:pPr>
              <a:buNone/>
            </a:pPr>
            <a:endParaRPr lang="en-US" sz="16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lvl="1">
              <a:buNone/>
            </a:pPr>
            <a:endParaRPr lang="en-US" sz="16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lvl="1">
              <a:buNone/>
            </a:pPr>
            <a:endParaRPr lang="en-US" sz="16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lvl="1">
              <a:buNone/>
            </a:pPr>
            <a:endParaRPr lang="en-US" sz="16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lvl="2">
              <a:buNone/>
            </a:pPr>
            <a:endParaRPr lang="en-US" sz="1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>
              <a:buNone/>
            </a:pPr>
            <a:endParaRPr lang="en-US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design.irislink.com/trombinoscope/cpg135/albums/marketing-tools/products/IRIScan/IRIScanPro/IRIScanPro3/IRIScanProOffice3/IRIScanProOffice3-boxes/IRIScanProOffice3-box-us-r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142984"/>
            <a:ext cx="3571900" cy="1941366"/>
          </a:xfrm>
          <a:prstGeom prst="rect">
            <a:avLst/>
          </a:prstGeom>
          <a:noFill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643314"/>
            <a:ext cx="5857884" cy="219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4286256"/>
            <a:ext cx="2452978" cy="106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>
            <a:stCxn id="7" idx="2"/>
          </p:cNvCxnSpPr>
          <p:nvPr/>
        </p:nvCxnSpPr>
        <p:spPr>
          <a:xfrm rot="5400000">
            <a:off x="2799303" y="2285285"/>
            <a:ext cx="973633" cy="2571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2"/>
          </p:cNvCxnSpPr>
          <p:nvPr/>
        </p:nvCxnSpPr>
        <p:spPr>
          <a:xfrm rot="16200000" flipH="1">
            <a:off x="3971047" y="3685303"/>
            <a:ext cx="1201908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2"/>
            <a:endCxn id="53251" idx="0"/>
          </p:cNvCxnSpPr>
          <p:nvPr/>
        </p:nvCxnSpPr>
        <p:spPr>
          <a:xfrm rot="16200000" flipH="1">
            <a:off x="5548704" y="2107645"/>
            <a:ext cx="1201906" cy="31553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30130" y="5357826"/>
            <a:ext cx="239958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6" descr="http://www.exact.be/Repositorio/Image/min/Images/Mac%20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89150" y="1714488"/>
            <a:ext cx="411874" cy="542279"/>
          </a:xfrm>
          <a:prstGeom prst="rect">
            <a:avLst/>
          </a:prstGeom>
          <a:noFill/>
        </p:spPr>
      </p:pic>
      <p:pic>
        <p:nvPicPr>
          <p:cNvPr id="43" name="Picture 8" descr="http://www.reviewbusters.net/images/pc_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1894" y="1714488"/>
            <a:ext cx="635429" cy="563715"/>
          </a:xfrm>
          <a:prstGeom prst="rect">
            <a:avLst/>
          </a:prstGeom>
          <a:noFill/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n w="50800"/>
                <a:solidFill>
                  <a:schemeClr val="tx2"/>
                </a:solidFill>
              </a:rPr>
              <a:t>IRIScan</a:t>
            </a:r>
            <a:r>
              <a:rPr lang="en-US" dirty="0" smtClean="0">
                <a:ln w="50800"/>
                <a:solidFill>
                  <a:schemeClr val="tx2"/>
                </a:solidFill>
              </a:rPr>
              <a:t> : Your mobile Office</a:t>
            </a:r>
            <a:br>
              <a:rPr lang="en-US" dirty="0" smtClean="0">
                <a:ln w="50800"/>
                <a:solidFill>
                  <a:schemeClr val="tx2"/>
                </a:solidFill>
              </a:rPr>
            </a:br>
            <a:endParaRPr lang="fr-B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7322"/>
            <a:ext cx="5357818" cy="5786454"/>
          </a:xfrm>
        </p:spPr>
        <p:txBody>
          <a:bodyPr>
            <a:normAutofit fontScale="70000" lnSpcReduction="20000"/>
          </a:bodyPr>
          <a:lstStyle/>
          <a:p>
            <a:pPr>
              <a:buBlip>
                <a:blip r:embed="rId2"/>
              </a:buBlip>
            </a:pPr>
            <a:endParaRPr lang="en-US" sz="2800" b="1" dirty="0" smtClean="0"/>
          </a:p>
          <a:p>
            <a:pPr algn="ctr">
              <a:buBlip>
                <a:blip r:embed="rId2"/>
              </a:buBlip>
            </a:pPr>
            <a:r>
              <a:rPr lang="en-US" sz="2800" b="1" dirty="0" smtClean="0"/>
              <a:t>A high-value software suite to cover most of the user’s needs</a:t>
            </a:r>
          </a:p>
          <a:p>
            <a:pPr algn="ctr">
              <a:buBlip>
                <a:blip r:embed="rId2"/>
              </a:buBlip>
            </a:pPr>
            <a:endParaRPr lang="en-US" sz="2800" dirty="0" smtClean="0"/>
          </a:p>
          <a:p>
            <a:pPr lvl="1">
              <a:buBlip>
                <a:blip r:embed="rId3"/>
              </a:buBlip>
            </a:pPr>
            <a:r>
              <a:rPr lang="en-US" sz="2400" b="1" dirty="0" smtClean="0"/>
              <a:t>Convert</a:t>
            </a:r>
            <a:r>
              <a:rPr lang="en-US" sz="2400" dirty="0" smtClean="0"/>
              <a:t> any paper document, PDF or image into digital files you can </a:t>
            </a:r>
            <a:r>
              <a:rPr lang="en-US" sz="2400" b="1" dirty="0" smtClean="0"/>
              <a:t>edit, index</a:t>
            </a:r>
            <a:r>
              <a:rPr lang="en-US" sz="2400" dirty="0" smtClean="0"/>
              <a:t> and </a:t>
            </a:r>
            <a:r>
              <a:rPr lang="en-US" sz="2400" b="1" dirty="0" smtClean="0"/>
              <a:t>share</a:t>
            </a:r>
          </a:p>
          <a:p>
            <a:pPr lvl="1">
              <a:buBlip>
                <a:blip r:embed="rId3"/>
              </a:buBlip>
            </a:pPr>
            <a:endParaRPr lang="en-US" sz="2400" b="1" dirty="0" smtClean="0">
              <a:solidFill>
                <a:srgbClr val="9BBB59">
                  <a:lumMod val="50000"/>
                </a:srgbClr>
              </a:solidFill>
            </a:endParaRPr>
          </a:p>
          <a:p>
            <a:pPr lvl="1">
              <a:buBlip>
                <a:blip r:embed="rId3"/>
              </a:buBlip>
            </a:pPr>
            <a:endParaRPr lang="en-US" sz="2400" b="1" dirty="0" smtClean="0">
              <a:solidFill>
                <a:srgbClr val="9BBB59">
                  <a:lumMod val="50000"/>
                </a:srgbClr>
              </a:solidFill>
            </a:endParaRPr>
          </a:p>
          <a:p>
            <a:pPr lvl="1">
              <a:buNone/>
            </a:pPr>
            <a:endParaRPr lang="en-US" sz="2400" dirty="0" smtClean="0"/>
          </a:p>
          <a:p>
            <a:pPr lvl="1">
              <a:buBlip>
                <a:blip r:embed="rId3"/>
              </a:buBlip>
            </a:pPr>
            <a:r>
              <a:rPr lang="en-US" sz="2400" b="1" dirty="0" smtClean="0"/>
              <a:t>Manage your documents </a:t>
            </a:r>
            <a:r>
              <a:rPr lang="en-US" sz="2400" dirty="0" smtClean="0"/>
              <a:t>and content by optimizing the document workflow and increase security </a:t>
            </a:r>
            <a:r>
              <a:rPr lang="en-US" sz="1100" dirty="0" smtClean="0"/>
              <a:t>(PC only)</a:t>
            </a:r>
            <a:endParaRPr lang="en-US" sz="1100" dirty="0" smtClean="0">
              <a:solidFill>
                <a:srgbClr val="9BBB59">
                  <a:lumMod val="50000"/>
                </a:srgbClr>
              </a:solidFill>
              <a:sym typeface="Wingdings" pitchFamily="2" charset="2"/>
            </a:endParaRPr>
          </a:p>
          <a:p>
            <a:pPr lvl="1">
              <a:buBlip>
                <a:blip r:embed="rId3"/>
              </a:buBlip>
            </a:pPr>
            <a:endParaRPr lang="en-US" sz="1800" dirty="0" smtClean="0">
              <a:solidFill>
                <a:srgbClr val="9BBB59">
                  <a:lumMod val="50000"/>
                </a:srgbClr>
              </a:solidFill>
              <a:sym typeface="Wingdings" pitchFamily="2" charset="2"/>
            </a:endParaRPr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Blip>
                <a:blip r:embed="rId3"/>
              </a:buBlip>
            </a:pPr>
            <a:r>
              <a:rPr lang="en-US" sz="2400" dirty="0" smtClean="0"/>
              <a:t>Scan, recognize and manage your </a:t>
            </a:r>
            <a:r>
              <a:rPr lang="en-US" sz="2400" b="1" dirty="0" smtClean="0"/>
              <a:t>business cards</a:t>
            </a:r>
            <a:endParaRPr lang="en-US" sz="1800" dirty="0" smtClean="0">
              <a:solidFill>
                <a:srgbClr val="9BBB59">
                  <a:lumMod val="50000"/>
                </a:srgbClr>
              </a:solidFill>
              <a:sym typeface="Wingdings" pitchFamily="2" charset="2"/>
            </a:endParaRPr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Blip>
                <a:blip r:embed="rId3"/>
              </a:buBlip>
            </a:pPr>
            <a:r>
              <a:rPr lang="en-US" sz="2400" dirty="0" smtClean="0"/>
              <a:t>Edit </a:t>
            </a:r>
            <a:r>
              <a:rPr lang="en-US" sz="2400" b="1" dirty="0" smtClean="0"/>
              <a:t>pictures</a:t>
            </a:r>
            <a:r>
              <a:rPr lang="en-US" sz="1800" dirty="0" smtClean="0"/>
              <a:t> </a:t>
            </a:r>
            <a:r>
              <a:rPr lang="en-US" sz="1100" dirty="0" smtClean="0"/>
              <a:t>(PC only)</a:t>
            </a:r>
            <a:endParaRPr lang="en-US" sz="1100" dirty="0" smtClean="0">
              <a:solidFill>
                <a:srgbClr val="9BBB59">
                  <a:lumMod val="50000"/>
                </a:srgbClr>
              </a:solidFill>
              <a:sym typeface="Wingdings" pitchFamily="2" charset="2"/>
            </a:endParaRPr>
          </a:p>
          <a:p>
            <a:pPr lvl="1">
              <a:buBlip>
                <a:blip r:embed="rId3"/>
              </a:buBlip>
            </a:pPr>
            <a:endParaRPr lang="fr-BE" sz="2400" dirty="0" smtClean="0"/>
          </a:p>
          <a:p>
            <a:pPr lvl="0" algn="ctr">
              <a:buBlip>
                <a:blip r:embed="rId2"/>
              </a:buBlip>
            </a:pPr>
            <a:endParaRPr lang="en-US" sz="1800" dirty="0" smtClean="0">
              <a:solidFill>
                <a:srgbClr val="9BBB59">
                  <a:lumMod val="50000"/>
                </a:srgbClr>
              </a:solidFill>
              <a:sym typeface="Wingdings" pitchFamily="2" charset="2"/>
            </a:endParaRPr>
          </a:p>
          <a:p>
            <a:pPr lvl="1">
              <a:buBlip>
                <a:blip r:embed="rId3"/>
              </a:buBlip>
            </a:pPr>
            <a:endParaRPr lang="en-US" sz="1800" dirty="0" smtClean="0">
              <a:solidFill>
                <a:srgbClr val="9BBB59">
                  <a:lumMod val="50000"/>
                </a:srgbClr>
              </a:solidFill>
              <a:sym typeface="Wingdings" pitchFamily="2" charset="2"/>
            </a:endParaRPr>
          </a:p>
          <a:p>
            <a:pPr lvl="1">
              <a:buNone/>
            </a:pPr>
            <a:endParaRPr lang="en-US" sz="2400" dirty="0" smtClean="0"/>
          </a:p>
          <a:p>
            <a:pPr lvl="1">
              <a:buBlip>
                <a:blip r:embed="rId2"/>
              </a:buBlip>
            </a:pPr>
            <a:endParaRPr lang="en-US" sz="2400" dirty="0" smtClean="0"/>
          </a:p>
          <a:p>
            <a:endParaRPr lang="fr-BE" sz="2800" dirty="0"/>
          </a:p>
        </p:txBody>
      </p:sp>
      <p:pic>
        <p:nvPicPr>
          <p:cNvPr id="1030" name="Picture 6" descr="http://design.irislink.com/trombinoscope/cpg135/albums/marketing-tools/products/Cardiris/Cardiris5/CAPro5/CAPro5-dvd-boxes/CAPro5-dvd-box-lef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531703"/>
            <a:ext cx="1500198" cy="2112007"/>
          </a:xfrm>
          <a:prstGeom prst="rect">
            <a:avLst/>
          </a:prstGeom>
          <a:noFill/>
        </p:spPr>
      </p:pic>
      <p:pic>
        <p:nvPicPr>
          <p:cNvPr id="1036" name="Picture 12" descr="http://design.irislink.com/trombinoscope/cpg135/albums/marketing-tools/products/Readiris/Readiris12Mac/RICorpo12Mac/RICorpo12Mac-dvd-boxes/RICorpo12Mac-dvd-box-lef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1518161"/>
            <a:ext cx="1357322" cy="1910863"/>
          </a:xfrm>
          <a:prstGeom prst="rect">
            <a:avLst/>
          </a:prstGeom>
          <a:noFill/>
        </p:spPr>
      </p:pic>
      <p:pic>
        <p:nvPicPr>
          <p:cNvPr id="1038" name="Picture 14" descr="http://design.irislink.com/trombinoscope/cpg135/albums/marketing-tools/products/Cardiris/Cardiris4/CAPro4/CAPro4-dvd/CAPro4-dvdbox-lef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58" y="4806763"/>
            <a:ext cx="1000132" cy="1714090"/>
          </a:xfrm>
          <a:prstGeom prst="rect">
            <a:avLst/>
          </a:prstGeom>
          <a:noFill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2946063"/>
            <a:ext cx="1357322" cy="1911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 descr="6EA702D5-1BA2-4B3A-85A2-3445DE884BDE@irislin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4612" y="6215106"/>
            <a:ext cx="1428760" cy="46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US" dirty="0" err="1" smtClean="0">
                <a:ln w="50800"/>
                <a:solidFill>
                  <a:schemeClr val="tx2"/>
                </a:solidFill>
              </a:rPr>
              <a:t>IRIScan</a:t>
            </a:r>
            <a:r>
              <a:rPr lang="en-US" dirty="0" smtClean="0">
                <a:ln w="50800"/>
                <a:solidFill>
                  <a:schemeClr val="tx2"/>
                </a:solidFill>
              </a:rPr>
              <a:t> : Your mobile Office</a:t>
            </a:r>
            <a:endParaRPr lang="fr-BE" dirty="0"/>
          </a:p>
        </p:txBody>
      </p:sp>
      <p:sp>
        <p:nvSpPr>
          <p:cNvPr id="11" name="Rectangle 10"/>
          <p:cNvSpPr/>
          <p:nvPr/>
        </p:nvSpPr>
        <p:spPr>
          <a:xfrm>
            <a:off x="2857488" y="986837"/>
            <a:ext cx="39290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Blip>
                <a:blip r:embed="rId9"/>
              </a:buBlip>
            </a:pPr>
            <a:r>
              <a:rPr lang="en-US" sz="3200" b="1" i="1" dirty="0" smtClean="0">
                <a:solidFill>
                  <a:srgbClr val="1F497D">
                    <a:lumMod val="50000"/>
                  </a:srgbClr>
                </a:solidFill>
              </a:rPr>
              <a:t>What’s in the box  ? </a:t>
            </a:r>
          </a:p>
        </p:txBody>
      </p:sp>
      <p:pic>
        <p:nvPicPr>
          <p:cNvPr id="1034" name="Picture 10" descr="http://design.irislink.com/trombinoscope/cpg135/albums/marketing-tools/products/Readiris/Readiris12/RICorpo12/RICorpo12-dvd-boxes/RICorpo12-dvd-box-left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86380" y="1618732"/>
            <a:ext cx="1285884" cy="18102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214973"/>
          </a:xfrm>
        </p:spPr>
        <p:txBody>
          <a:bodyPr>
            <a:normAutofit/>
          </a:bodyPr>
          <a:lstStyle/>
          <a:p>
            <a:pPr lvl="0" algn="ctr">
              <a:buBlip>
                <a:blip r:embed="rId2"/>
              </a:buBlip>
            </a:pPr>
            <a:r>
              <a:rPr lang="en-US" sz="2000" b="1" dirty="0" smtClean="0"/>
              <a:t>A mobile &amp; desktop scanner to use the software suite</a:t>
            </a:r>
          </a:p>
          <a:p>
            <a:pPr lvl="1">
              <a:buBlip>
                <a:blip r:embed="rId3"/>
              </a:buBlip>
            </a:pPr>
            <a:endParaRPr lang="en-US" sz="1700" b="1" dirty="0" smtClean="0"/>
          </a:p>
          <a:p>
            <a:pPr lvl="1">
              <a:buBlip>
                <a:blip r:embed="rId3"/>
              </a:buBlip>
            </a:pPr>
            <a:r>
              <a:rPr lang="en-US" sz="2000" dirty="0" smtClean="0"/>
              <a:t>Scan </a:t>
            </a:r>
            <a:r>
              <a:rPr lang="en-US" sz="2000" b="1" dirty="0" smtClean="0"/>
              <a:t>in or away from your office</a:t>
            </a:r>
            <a:endParaRPr lang="en-US" sz="2000" dirty="0" smtClean="0">
              <a:solidFill>
                <a:srgbClr val="9BBB59">
                  <a:lumMod val="50000"/>
                </a:srgbClr>
              </a:solidFill>
              <a:sym typeface="Wingdings" pitchFamily="2" charset="2"/>
            </a:endParaRPr>
          </a:p>
          <a:p>
            <a:pPr lvl="1">
              <a:buBlip>
                <a:blip r:embed="rId3"/>
              </a:buBlip>
            </a:pPr>
            <a:endParaRPr lang="en-US" sz="17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1">
              <a:buNone/>
            </a:pPr>
            <a:endParaRPr lang="en-US" sz="17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1">
              <a:buNone/>
            </a:pPr>
            <a:endParaRPr lang="en-US" sz="17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1">
              <a:buNone/>
            </a:pPr>
            <a:endParaRPr lang="en-US" sz="17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1">
              <a:buNone/>
            </a:pPr>
            <a:endParaRPr lang="en-US" sz="17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1">
              <a:buNone/>
            </a:pPr>
            <a:endParaRPr lang="en-US" sz="17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1">
              <a:buNone/>
            </a:pPr>
            <a:endParaRPr lang="en-US" sz="17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1">
              <a:buNone/>
            </a:pPr>
            <a:endParaRPr lang="en-US" sz="1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1">
              <a:buBlip>
                <a:blip r:embed="rId3"/>
              </a:buBlip>
            </a:pPr>
            <a:r>
              <a:rPr lang="en-US" sz="2000" b="1" dirty="0" smtClean="0"/>
              <a:t>Scan</a:t>
            </a:r>
            <a:r>
              <a:rPr lang="en-US" sz="2000" dirty="0" smtClean="0"/>
              <a:t> any type of documents</a:t>
            </a:r>
            <a:endParaRPr lang="en-US" sz="2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 cstate="print"/>
          <a:srcRect t="31648" r="16216"/>
          <a:stretch>
            <a:fillRect/>
          </a:stretch>
        </p:blipFill>
        <p:spPr bwMode="auto">
          <a:xfrm>
            <a:off x="1142976" y="5438746"/>
            <a:ext cx="1428769" cy="142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5438746"/>
            <a:ext cx="359549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 descr="http://www.customreceipts.com/atm-sma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92344">
            <a:off x="7568229" y="5181227"/>
            <a:ext cx="1125465" cy="1631924"/>
          </a:xfrm>
          <a:prstGeom prst="rect">
            <a:avLst/>
          </a:prstGeom>
          <a:noFill/>
        </p:spPr>
      </p:pic>
      <p:pic>
        <p:nvPicPr>
          <p:cNvPr id="46087" name="Picture 7" descr="http://failuremag.com/images/uploads/articles/penpap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53113">
            <a:off x="5917820" y="5655428"/>
            <a:ext cx="1333483" cy="1000112"/>
          </a:xfrm>
          <a:prstGeom prst="rect">
            <a:avLst/>
          </a:prstGeom>
          <a:noFill/>
        </p:spPr>
      </p:pic>
      <p:pic>
        <p:nvPicPr>
          <p:cNvPr id="4608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8662" y="2500306"/>
            <a:ext cx="6148332" cy="230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857488" y="928670"/>
            <a:ext cx="39290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Blip>
                <a:blip r:embed="rId9"/>
              </a:buBlip>
            </a:pPr>
            <a:r>
              <a:rPr lang="en-US" sz="3200" b="1" i="1" dirty="0" smtClean="0">
                <a:solidFill>
                  <a:srgbClr val="1F497D">
                    <a:lumMod val="50000"/>
                  </a:srgbClr>
                </a:solidFill>
              </a:rPr>
              <a:t>What’s in the box  ? </a:t>
            </a:r>
          </a:p>
        </p:txBody>
      </p:sp>
      <p:sp>
        <p:nvSpPr>
          <p:cNvPr id="12" name="Title 9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US" dirty="0" err="1" smtClean="0">
                <a:ln w="50800"/>
                <a:solidFill>
                  <a:schemeClr val="tx2"/>
                </a:solidFill>
              </a:rPr>
              <a:t>IRIScan</a:t>
            </a:r>
            <a:r>
              <a:rPr lang="en-US" dirty="0" smtClean="0">
                <a:ln w="50800"/>
                <a:solidFill>
                  <a:schemeClr val="tx2"/>
                </a:solidFill>
              </a:rPr>
              <a:t> : Your mobile Office</a:t>
            </a:r>
            <a:endParaRPr lang="fr-B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14546" y="1500174"/>
            <a:ext cx="5357850" cy="4572032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Blip>
                <a:blip r:embed="rId2"/>
              </a:buBlip>
            </a:pPr>
            <a:r>
              <a:rPr lang="en-US" sz="20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What do we mean by mobile scanning?</a:t>
            </a:r>
          </a:p>
          <a:p>
            <a:pPr>
              <a:buBlip>
                <a:blip r:embed="rId2"/>
              </a:buBlip>
            </a:pPr>
            <a:r>
              <a:rPr lang="en-US" sz="20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IRISCard</a:t>
            </a:r>
            <a:r>
              <a:rPr lang="en-US" sz="20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: Your Business Card Solution</a:t>
            </a:r>
          </a:p>
          <a:p>
            <a:pPr lvl="1">
              <a:buBlip>
                <a:blip r:embed="rId3"/>
              </a:buBlip>
            </a:pPr>
            <a:r>
              <a:rPr lang="en-US" sz="16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IRISCard</a:t>
            </a: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4</a:t>
            </a:r>
          </a:p>
          <a:p>
            <a:pPr lvl="1">
              <a:buBlip>
                <a:blip r:embed="rId3"/>
              </a:buBlip>
            </a:pP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New </a:t>
            </a:r>
            <a:r>
              <a:rPr lang="en-US" sz="16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IRISCard</a:t>
            </a: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Anywhere 4 </a:t>
            </a:r>
          </a:p>
          <a:p>
            <a:pPr lvl="1">
              <a:buBlip>
                <a:blip r:embed="rId3"/>
              </a:buBlip>
            </a:pP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New </a:t>
            </a:r>
            <a:r>
              <a:rPr lang="en-US" sz="16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Cardiris</a:t>
            </a: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Pro 5</a:t>
            </a:r>
            <a:endParaRPr lang="en-US" sz="2000" b="1" dirty="0" smtClean="0">
              <a:ln w="50800"/>
              <a:solidFill>
                <a:schemeClr val="bg1">
                  <a:lumMod val="65000"/>
                </a:schemeClr>
              </a:solidFill>
            </a:endParaRPr>
          </a:p>
          <a:p>
            <a:pPr>
              <a:buBlip>
                <a:blip r:embed="rId2"/>
              </a:buBlip>
            </a:pPr>
            <a:r>
              <a:rPr lang="en-US" sz="2000" b="1" dirty="0" err="1" smtClean="0">
                <a:ln w="50800"/>
                <a:solidFill>
                  <a:schemeClr val="tx2"/>
                </a:solidFill>
              </a:rPr>
              <a:t>IRIScan</a:t>
            </a:r>
            <a:r>
              <a:rPr lang="en-US" sz="2000" b="1" dirty="0" smtClean="0">
                <a:ln w="50800"/>
                <a:solidFill>
                  <a:schemeClr val="tx2"/>
                </a:solidFill>
              </a:rPr>
              <a:t>™ : Your Mobile Office</a:t>
            </a:r>
          </a:p>
          <a:p>
            <a:pPr lvl="1">
              <a:buBlip>
                <a:blip r:embed="rId3"/>
              </a:buBlip>
            </a:pPr>
            <a:r>
              <a:rPr lang="en-US" sz="16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IRIScan</a:t>
            </a: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2 </a:t>
            </a:r>
          </a:p>
          <a:p>
            <a:pPr lvl="1">
              <a:buBlip>
                <a:blip r:embed="rId3"/>
              </a:buBlip>
            </a:pPr>
            <a:r>
              <a:rPr lang="en-US" sz="16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IRIScan</a:t>
            </a: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Pro Office 3 </a:t>
            </a:r>
            <a:endParaRPr lang="en-US" sz="1600" b="1" strike="sngStrike" dirty="0" smtClean="0">
              <a:ln w="50800"/>
              <a:solidFill>
                <a:schemeClr val="bg1">
                  <a:lumMod val="65000"/>
                </a:schemeClr>
              </a:solidFill>
            </a:endParaRPr>
          </a:p>
          <a:p>
            <a:pPr lvl="1">
              <a:buBlip>
                <a:blip r:embed="rId3"/>
              </a:buBlip>
            </a:pPr>
            <a:r>
              <a:rPr lang="en-US" sz="1600" b="1" dirty="0" smtClean="0">
                <a:ln w="50800"/>
                <a:solidFill>
                  <a:schemeClr val="tx2"/>
                </a:solidFill>
              </a:rPr>
              <a:t>New </a:t>
            </a:r>
            <a:r>
              <a:rPr lang="en-US" sz="1600" b="1" dirty="0" err="1" smtClean="0">
                <a:ln w="50800"/>
                <a:solidFill>
                  <a:schemeClr val="tx2"/>
                </a:solidFill>
              </a:rPr>
              <a:t>IRIScan</a:t>
            </a:r>
            <a:r>
              <a:rPr lang="en-US" sz="1600" b="1" dirty="0" smtClean="0">
                <a:ln w="50800"/>
                <a:solidFill>
                  <a:schemeClr val="tx2"/>
                </a:solidFill>
              </a:rPr>
              <a:t>™  Anywhere 2 </a:t>
            </a:r>
            <a:endParaRPr lang="en-US" sz="2000" b="1" strike="sngStrike" dirty="0" smtClean="0">
              <a:ln w="50800"/>
              <a:solidFill>
                <a:schemeClr val="tx2"/>
              </a:solidFill>
            </a:endParaRPr>
          </a:p>
          <a:p>
            <a:pPr>
              <a:buBlip>
                <a:blip r:embed="rId2"/>
              </a:buBlip>
            </a:pPr>
            <a:r>
              <a:rPr lang="en-US" sz="20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IRISPen</a:t>
            </a:r>
            <a:r>
              <a:rPr lang="en-US" sz="20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: Your Mobile Pen Scanner</a:t>
            </a:r>
          </a:p>
          <a:p>
            <a:pPr lvl="1">
              <a:buBlip>
                <a:blip r:embed="rId3"/>
              </a:buBlip>
            </a:pPr>
            <a:r>
              <a:rPr lang="en-US" sz="16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IRISPen</a:t>
            </a: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6</a:t>
            </a:r>
          </a:p>
          <a:p>
            <a:pPr>
              <a:buBlip>
                <a:blip r:embed="rId2"/>
              </a:buBlip>
            </a:pPr>
            <a:r>
              <a:rPr lang="en-US" sz="20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IRISnotes</a:t>
            </a:r>
            <a:r>
              <a:rPr lang="en-US" sz="20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: Your Mobile Notes Taker</a:t>
            </a:r>
          </a:p>
          <a:p>
            <a:pPr lvl="1">
              <a:buBlip>
                <a:blip r:embed="rId3"/>
              </a:buBlip>
            </a:pPr>
            <a:r>
              <a:rPr lang="en-US" sz="16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IRISnotes</a:t>
            </a: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1.0  </a:t>
            </a:r>
          </a:p>
          <a:p>
            <a:pPr lvl="1">
              <a:buBlip>
                <a:blip r:embed="rId3"/>
              </a:buBlip>
            </a:pP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Good news !</a:t>
            </a:r>
          </a:p>
          <a:p>
            <a:pPr>
              <a:buNone/>
            </a:pPr>
            <a:endParaRPr lang="en-US" sz="16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lvl="1">
              <a:buNone/>
            </a:pPr>
            <a:endParaRPr lang="en-US" sz="16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lvl="1">
              <a:buNone/>
            </a:pPr>
            <a:endParaRPr lang="en-US" sz="16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lvl="1">
              <a:buNone/>
            </a:pPr>
            <a:endParaRPr lang="en-US" sz="16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lvl="2">
              <a:buNone/>
            </a:pPr>
            <a:endParaRPr lang="en-US" sz="1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>
              <a:buNone/>
            </a:pPr>
            <a:endParaRPr lang="en-US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6" name="Picture 2" descr="http://www.lueurdamour.ch/attachments/Image/Logo_N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3500438"/>
            <a:ext cx="785818" cy="785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2071678"/>
            <a:ext cx="976306" cy="78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fr-BE" dirty="0" err="1" smtClean="0"/>
              <a:t>IRIScan</a:t>
            </a:r>
            <a:r>
              <a:rPr lang="fr-BE" dirty="0" smtClean="0"/>
              <a:t>™ </a:t>
            </a:r>
            <a:r>
              <a:rPr lang="fr-BE" dirty="0" err="1" smtClean="0">
                <a:solidFill>
                  <a:srgbClr val="FFC000"/>
                </a:solidFill>
              </a:rPr>
              <a:t>Anywhere</a:t>
            </a:r>
            <a:r>
              <a:rPr lang="fr-BE" dirty="0" smtClean="0"/>
              <a:t> 2</a:t>
            </a:r>
            <a:endParaRPr lang="fr-BE" dirty="0"/>
          </a:p>
        </p:txBody>
      </p:sp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3" y="1257300"/>
            <a:ext cx="6127750" cy="443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Straight Arrow Connector 25"/>
          <p:cNvCxnSpPr/>
          <p:nvPr/>
        </p:nvCxnSpPr>
        <p:spPr>
          <a:xfrm rot="10800000" flipV="1">
            <a:off x="2428860" y="2500306"/>
            <a:ext cx="2000264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6286512" y="2285992"/>
            <a:ext cx="1830200" cy="45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 algn="ctr" defTabSz="839788"/>
            <a:r>
              <a:rPr lang="en-US" altLang="zh-TW" sz="1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新細明體"/>
              </a:rPr>
              <a:t>Memory Card Slot</a:t>
            </a:r>
          </a:p>
          <a:p>
            <a:pPr algn="ctr" defTabSz="839788"/>
            <a:r>
              <a:rPr lang="en-US" altLang="zh-TW" sz="1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新細明體"/>
              </a:rPr>
              <a:t>Free 1gb SD Card included</a:t>
            </a:r>
            <a:endParaRPr lang="en-US" altLang="zh-TW" sz="1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新細明體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10800000" flipV="1">
            <a:off x="928662" y="3000372"/>
            <a:ext cx="1571636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357158" y="4143380"/>
            <a:ext cx="1325639" cy="45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 defTabSz="839788"/>
            <a:r>
              <a:rPr lang="en-US" altLang="zh-TW" sz="1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新細明體"/>
              </a:rPr>
              <a:t>Built-In Memory</a:t>
            </a:r>
          </a:p>
          <a:p>
            <a:pPr algn="ctr" defTabSz="839788"/>
            <a:r>
              <a:rPr lang="en-US" altLang="zh-TW" sz="1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新細明體"/>
              </a:rPr>
              <a:t>512MB</a:t>
            </a:r>
            <a:endParaRPr lang="en-US" altLang="zh-TW" sz="1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新細明體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4500562" y="1571612"/>
            <a:ext cx="142876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6000760" y="1428736"/>
            <a:ext cx="1264725" cy="26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 defTabSz="839788"/>
            <a:r>
              <a:rPr lang="en-US" altLang="zh-TW" sz="1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新細明體"/>
              </a:rPr>
              <a:t>Built-In Battery</a:t>
            </a:r>
            <a:endParaRPr lang="en-US" altLang="zh-TW" sz="1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新細明體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4786314" y="2357430"/>
            <a:ext cx="171451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1857356" y="3714752"/>
            <a:ext cx="1144501" cy="26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 defTabSz="839788"/>
            <a:r>
              <a:rPr lang="en-US" altLang="zh-TW" sz="1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新細明體"/>
              </a:rPr>
              <a:t>USB Key Slot</a:t>
            </a:r>
            <a:endParaRPr lang="en-US" altLang="zh-TW" sz="1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新細明體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57158" y="5357826"/>
            <a:ext cx="2428892" cy="1143008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Scan up to 100 A4 pages on battery mode!</a:t>
            </a:r>
            <a:endParaRPr lang="fr-BE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071670" y="4714884"/>
            <a:ext cx="678661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1600" b="1" i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No computer needed to scan!</a:t>
            </a:r>
          </a:p>
          <a:p>
            <a:pPr algn="r" eaLnBrk="0" hangingPunct="0">
              <a:defRPr/>
            </a:pPr>
            <a:r>
              <a:rPr lang="en-US" sz="1600" b="1" i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Fully mobile - Battery Powered! </a:t>
            </a:r>
            <a:endParaRPr lang="en-US" sz="1600" b="1" i="1" dirty="0" smtClean="0">
              <a:ln w="1905"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  <a:p>
            <a:pPr algn="r" eaLnBrk="0" hangingPunct="0">
              <a:defRPr/>
            </a:pPr>
            <a:r>
              <a:rPr lang="en-US" sz="1600" b="1" i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No Driver Installation !</a:t>
            </a:r>
          </a:p>
          <a:p>
            <a:pPr algn="r" eaLnBrk="0" hangingPunct="0">
              <a:defRPr/>
            </a:pPr>
            <a:r>
              <a:rPr lang="en-US" sz="1600" b="1" i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Scanner compatible with </a:t>
            </a:r>
            <a:r>
              <a:rPr lang="en-US" sz="1600" b="1" i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PC/Mac/Linux/Unix!*</a:t>
            </a:r>
          </a:p>
          <a:p>
            <a:pPr algn="r" eaLnBrk="0" hangingPunct="0">
              <a:defRPr/>
            </a:pPr>
            <a:r>
              <a:rPr lang="en-US" sz="1600" b="1" i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seconds to scan a page ! </a:t>
            </a:r>
            <a:r>
              <a:rPr lang="en-US" sz="1000" b="1" i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(in 300dpi &amp; to built-in memory)</a:t>
            </a:r>
            <a:endParaRPr lang="en-US" sz="1000" b="1" i="1" dirty="0" smtClean="0">
              <a:ln w="1905"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  <a:p>
            <a:pPr algn="r" eaLnBrk="0" hangingPunct="0">
              <a:defRPr/>
            </a:pPr>
            <a:endParaRPr lang="fr-BE" sz="1600" b="1" i="1" dirty="0">
              <a:ln w="1905"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00760" y="6581001"/>
            <a:ext cx="3143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* Software suite </a:t>
            </a:r>
            <a:r>
              <a:rPr lang="fr-BE" sz="1200" dirty="0" err="1" smtClean="0"/>
              <a:t>is</a:t>
            </a:r>
            <a:r>
              <a:rPr lang="fr-BE" sz="1200" dirty="0" smtClean="0"/>
              <a:t> </a:t>
            </a:r>
            <a:r>
              <a:rPr lang="fr-BE" sz="1200" dirty="0" err="1" smtClean="0"/>
              <a:t>only</a:t>
            </a:r>
            <a:r>
              <a:rPr lang="fr-BE" sz="1200" dirty="0" smtClean="0"/>
              <a:t> Mac &amp; PC compatible</a:t>
            </a:r>
            <a:endParaRPr lang="fr-BE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fr-BE" dirty="0" err="1" smtClean="0"/>
              <a:t>IRIScan</a:t>
            </a:r>
            <a:r>
              <a:rPr lang="fr-BE" dirty="0" smtClean="0"/>
              <a:t>™ </a:t>
            </a:r>
            <a:r>
              <a:rPr lang="fr-BE" dirty="0" err="1" smtClean="0"/>
              <a:t>Anywhere</a:t>
            </a:r>
            <a:r>
              <a:rPr lang="fr-BE" dirty="0" smtClean="0"/>
              <a:t> 2</a:t>
            </a:r>
            <a:endParaRPr lang="fr-BE" dirty="0"/>
          </a:p>
        </p:txBody>
      </p:sp>
      <p:sp>
        <p:nvSpPr>
          <p:cNvPr id="4" name="Rectangle 3"/>
          <p:cNvSpPr/>
          <p:nvPr/>
        </p:nvSpPr>
        <p:spPr>
          <a:xfrm>
            <a:off x="214282" y="6457914"/>
            <a:ext cx="871543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bg1"/>
                </a:solidFill>
              </a:rPr>
              <a:t>See demonstration of </a:t>
            </a:r>
            <a:r>
              <a:rPr lang="en-US" sz="2000" b="1" i="1" dirty="0" err="1" smtClean="0">
                <a:solidFill>
                  <a:schemeClr val="bg1"/>
                </a:solidFill>
              </a:rPr>
              <a:t>IRIScan</a:t>
            </a:r>
            <a:r>
              <a:rPr lang="en-US" sz="2000" b="1" i="1" dirty="0" smtClean="0">
                <a:solidFill>
                  <a:schemeClr val="bg1"/>
                </a:solidFill>
              </a:rPr>
              <a:t>™ Anywhere 2 on booth “S 2”</a:t>
            </a:r>
          </a:p>
        </p:txBody>
      </p:sp>
      <p:pic>
        <p:nvPicPr>
          <p:cNvPr id="5" name="IRIScan 2 Anywhere Flash 120mb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214546" y="1928802"/>
            <a:ext cx="4643446" cy="3714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9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fr-BE" dirty="0" err="1" smtClean="0"/>
              <a:t>Extended</a:t>
            </a:r>
            <a:r>
              <a:rPr lang="fr-BE" dirty="0" smtClean="0"/>
              <a:t> software suite</a:t>
            </a:r>
            <a:endParaRPr lang="fr-BE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357422" y="1357322"/>
            <a:ext cx="6786578" cy="5429264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endParaRPr lang="en-US" sz="900" dirty="0" smtClean="0"/>
          </a:p>
          <a:p>
            <a:pPr lvl="1">
              <a:buBlip>
                <a:blip r:embed="rId3"/>
              </a:buBlip>
            </a:pPr>
            <a:r>
              <a:rPr lang="en-US" sz="2400" b="1" dirty="0" smtClean="0"/>
              <a:t>Convert</a:t>
            </a:r>
            <a:r>
              <a:rPr lang="en-US" sz="2400" dirty="0" smtClean="0"/>
              <a:t> any paper document, PDF or image into digital files you can </a:t>
            </a:r>
            <a:r>
              <a:rPr lang="en-US" sz="2400" b="1" dirty="0" smtClean="0"/>
              <a:t>edit, index</a:t>
            </a:r>
            <a:r>
              <a:rPr lang="en-US" sz="2400" dirty="0" smtClean="0"/>
              <a:t> and </a:t>
            </a:r>
            <a:r>
              <a:rPr lang="en-US" sz="2400" b="1" dirty="0" smtClean="0"/>
              <a:t>share</a:t>
            </a:r>
            <a:r>
              <a:rPr lang="en-US" sz="2400" dirty="0" smtClean="0"/>
              <a:t> 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sym typeface="Wingdings" pitchFamily="2" charset="2"/>
              </a:rPr>
              <a:t> The scanned documents can be converted &amp;  </a:t>
            </a:r>
            <a:r>
              <a:rPr lang="en-US" sz="1800" dirty="0" smtClean="0">
                <a:solidFill>
                  <a:srgbClr val="9BBB59">
                    <a:lumMod val="50000"/>
                  </a:srgbClr>
                </a:solidFill>
              </a:rPr>
              <a:t>filed electronically allowing for a more paper free existence</a:t>
            </a:r>
          </a:p>
          <a:p>
            <a:pPr lvl="1">
              <a:buBlip>
                <a:blip r:embed="rId3"/>
              </a:buBlip>
            </a:pPr>
            <a:endParaRPr lang="en-US" sz="2400" dirty="0" smtClean="0"/>
          </a:p>
          <a:p>
            <a:pPr lvl="1">
              <a:buBlip>
                <a:blip r:embed="rId3"/>
              </a:buBlip>
            </a:pPr>
            <a:endParaRPr lang="en-US" sz="2400" dirty="0" smtClean="0"/>
          </a:p>
          <a:p>
            <a:pPr lvl="1">
              <a:buBlip>
                <a:blip r:embed="rId3"/>
              </a:buBlip>
            </a:pPr>
            <a:r>
              <a:rPr lang="en-US" sz="2400" dirty="0" smtClean="0"/>
              <a:t>Scan, recognize and manage your </a:t>
            </a:r>
            <a:r>
              <a:rPr lang="en-US" sz="2400" b="1" dirty="0" smtClean="0"/>
              <a:t>business cards </a:t>
            </a:r>
            <a:r>
              <a:rPr lang="en-US" sz="1800" dirty="0" smtClean="0">
                <a:solidFill>
                  <a:srgbClr val="9BBB59">
                    <a:lumMod val="50000"/>
                  </a:srgbClr>
                </a:solidFill>
                <a:sym typeface="Wingdings" pitchFamily="2" charset="2"/>
              </a:rPr>
              <a:t> Get rid of your cumbersome paper business cards and keep your contacts up-to-date (</a:t>
            </a:r>
            <a:r>
              <a:rPr lang="en-US" sz="1800" dirty="0" err="1" smtClean="0">
                <a:solidFill>
                  <a:srgbClr val="9BBB59">
                    <a:lumMod val="50000"/>
                  </a:srgbClr>
                </a:solidFill>
                <a:sym typeface="Wingdings" pitchFamily="2" charset="2"/>
              </a:rPr>
              <a:t>Cardiris</a:t>
            </a:r>
            <a:r>
              <a:rPr lang="en-US" sz="1800" dirty="0" smtClean="0">
                <a:solidFill>
                  <a:srgbClr val="9BBB59">
                    <a:lumMod val="50000"/>
                  </a:srgbClr>
                </a:solidFill>
                <a:sym typeface="Wingdings" pitchFamily="2" charset="2"/>
              </a:rPr>
              <a:t>™ Pro 4 for Mac)</a:t>
            </a:r>
          </a:p>
          <a:p>
            <a:pPr lvl="1">
              <a:buBlip>
                <a:blip r:embed="rId3"/>
              </a:buBlip>
            </a:pPr>
            <a:endParaRPr lang="en-US" sz="2400" dirty="0" smtClean="0"/>
          </a:p>
          <a:p>
            <a:pPr lvl="1">
              <a:buBlip>
                <a:blip r:embed="rId3"/>
              </a:buBlip>
            </a:pPr>
            <a:endParaRPr lang="en-US" sz="2400" dirty="0" smtClean="0"/>
          </a:p>
          <a:p>
            <a:pPr lvl="1">
              <a:buBlip>
                <a:blip r:embed="rId3"/>
              </a:buBlip>
            </a:pPr>
            <a:r>
              <a:rPr lang="en-US" sz="2400" dirty="0" smtClean="0"/>
              <a:t>Edit </a:t>
            </a:r>
            <a:r>
              <a:rPr lang="en-US" sz="2400" b="1" dirty="0" smtClean="0"/>
              <a:t>pictures</a:t>
            </a:r>
            <a:r>
              <a:rPr lang="en-US" sz="2400" dirty="0" smtClean="0"/>
              <a:t> </a:t>
            </a:r>
            <a:r>
              <a:rPr lang="en-US" sz="1800" dirty="0" smtClean="0">
                <a:solidFill>
                  <a:srgbClr val="9BBB59">
                    <a:lumMod val="50000"/>
                  </a:srgbClr>
                </a:solidFill>
                <a:sym typeface="Wingdings" pitchFamily="2" charset="2"/>
              </a:rPr>
              <a:t> Transfer &amp; touch up you photos, create photo book and photo slideshows (PC only)</a:t>
            </a:r>
            <a:endParaRPr lang="fr-BE" sz="2400" dirty="0" smtClean="0"/>
          </a:p>
          <a:p>
            <a:pPr lvl="1">
              <a:buBlip>
                <a:blip r:embed="rId2"/>
              </a:buBlip>
            </a:pPr>
            <a:endParaRPr lang="en-US" sz="2400" dirty="0" smtClean="0"/>
          </a:p>
          <a:p>
            <a:endParaRPr lang="fr-BE" sz="2800" dirty="0"/>
          </a:p>
        </p:txBody>
      </p:sp>
      <p:pic>
        <p:nvPicPr>
          <p:cNvPr id="51206" name="Picture 6" descr="http://www.seeklogo.com/images/R/roxio-logo-A13DB3951A-seeklogo.com.gif"/>
          <p:cNvPicPr>
            <a:picLocks noChangeAspect="1" noChangeArrowheads="1"/>
          </p:cNvPicPr>
          <p:nvPr/>
        </p:nvPicPr>
        <p:blipFill>
          <a:blip r:embed="rId4" cstate="print"/>
          <a:srcRect l="7143" t="32143" b="25000"/>
          <a:stretch>
            <a:fillRect/>
          </a:stretch>
        </p:blipFill>
        <p:spPr bwMode="auto">
          <a:xfrm>
            <a:off x="571472" y="5715016"/>
            <a:ext cx="1857388" cy="857256"/>
          </a:xfrm>
          <a:prstGeom prst="rect">
            <a:avLst/>
          </a:prstGeom>
          <a:noFill/>
        </p:spPr>
      </p:pic>
      <p:pic>
        <p:nvPicPr>
          <p:cNvPr id="8" name="Picture 2" descr="http://www.lueurdamour.ch/attachments/Image/Logo_NE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2285992"/>
            <a:ext cx="714380" cy="714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 descr="http://www.lueurdamour.ch/attachments/Image/Logo_NE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429132"/>
            <a:ext cx="714380" cy="714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 descr="http://design.irislink.com/trombinoscope/cpg135/albums/marketing-tools/products/Readiris/Readiris12/RIPro12/RIPro12-logos/RIPro12-3d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1571612"/>
            <a:ext cx="2214578" cy="642228"/>
          </a:xfrm>
          <a:prstGeom prst="rect">
            <a:avLst/>
          </a:prstGeom>
          <a:noFill/>
        </p:spPr>
      </p:pic>
      <p:pic>
        <p:nvPicPr>
          <p:cNvPr id="4100" name="Picture 4" descr="http://design.irislink.com/trombinoscope/cpg135/albums/marketing-tools/products/Cardiris/Cardiris5/CAPro5/CAPro5-logos/CAPro5-3d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3786190"/>
            <a:ext cx="2286016" cy="585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14546" y="1500174"/>
            <a:ext cx="5357850" cy="4572032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Blip>
                <a:blip r:embed="rId2"/>
              </a:buBlip>
            </a:pPr>
            <a:r>
              <a:rPr lang="en-US" sz="20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What do we mean by mobile scanning?</a:t>
            </a:r>
          </a:p>
          <a:p>
            <a:pPr>
              <a:buBlip>
                <a:blip r:embed="rId2"/>
              </a:buBlip>
            </a:pPr>
            <a:r>
              <a:rPr lang="en-US" sz="20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IRISCard</a:t>
            </a:r>
            <a:r>
              <a:rPr lang="en-US" sz="20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: Your Business Card Solution</a:t>
            </a:r>
          </a:p>
          <a:p>
            <a:pPr lvl="1">
              <a:buBlip>
                <a:blip r:embed="rId3"/>
              </a:buBlip>
            </a:pPr>
            <a:r>
              <a:rPr lang="en-US" sz="16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IRISCard</a:t>
            </a: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4</a:t>
            </a:r>
          </a:p>
          <a:p>
            <a:pPr lvl="1">
              <a:buBlip>
                <a:blip r:embed="rId3"/>
              </a:buBlip>
            </a:pP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New </a:t>
            </a:r>
            <a:r>
              <a:rPr lang="en-US" sz="16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IRISCard</a:t>
            </a: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Anywhere 4 </a:t>
            </a:r>
          </a:p>
          <a:p>
            <a:pPr lvl="1">
              <a:buBlip>
                <a:blip r:embed="rId3"/>
              </a:buBlip>
            </a:pP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New </a:t>
            </a:r>
            <a:r>
              <a:rPr lang="en-US" sz="16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Cardiris</a:t>
            </a: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Pro 5</a:t>
            </a:r>
            <a:endParaRPr lang="en-US" sz="2000" b="1" dirty="0" smtClean="0">
              <a:ln w="50800"/>
              <a:solidFill>
                <a:schemeClr val="bg1">
                  <a:lumMod val="65000"/>
                </a:schemeClr>
              </a:solidFill>
            </a:endParaRPr>
          </a:p>
          <a:p>
            <a:pPr>
              <a:buBlip>
                <a:blip r:embed="rId2"/>
              </a:buBlip>
            </a:pPr>
            <a:r>
              <a:rPr lang="en-US" sz="20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IRIScan</a:t>
            </a:r>
            <a:r>
              <a:rPr lang="en-US" sz="20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: Your Mobile Office</a:t>
            </a:r>
          </a:p>
          <a:p>
            <a:pPr lvl="1">
              <a:buBlip>
                <a:blip r:embed="rId3"/>
              </a:buBlip>
            </a:pPr>
            <a:r>
              <a:rPr lang="en-US" sz="16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IRIScan</a:t>
            </a: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2 </a:t>
            </a:r>
          </a:p>
          <a:p>
            <a:pPr lvl="1">
              <a:buBlip>
                <a:blip r:embed="rId3"/>
              </a:buBlip>
            </a:pPr>
            <a:r>
              <a:rPr lang="en-US" sz="16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IRIScan</a:t>
            </a: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Pro Office 3 </a:t>
            </a:r>
            <a:endParaRPr lang="en-US" sz="1600" b="1" strike="sngStrike" dirty="0" smtClean="0">
              <a:ln w="50800"/>
              <a:solidFill>
                <a:schemeClr val="bg1">
                  <a:lumMod val="65000"/>
                </a:schemeClr>
              </a:solidFill>
            </a:endParaRPr>
          </a:p>
          <a:p>
            <a:pPr lvl="1">
              <a:buBlip>
                <a:blip r:embed="rId3"/>
              </a:buBlip>
            </a:pP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New </a:t>
            </a:r>
            <a:r>
              <a:rPr lang="en-US" sz="16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IRIScan</a:t>
            </a: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 Anywhere 2 </a:t>
            </a:r>
            <a:endParaRPr lang="en-US" sz="2000" b="1" strike="sngStrike" dirty="0" smtClean="0">
              <a:ln w="50800"/>
              <a:solidFill>
                <a:schemeClr val="bg1">
                  <a:lumMod val="65000"/>
                </a:schemeClr>
              </a:solidFill>
            </a:endParaRPr>
          </a:p>
          <a:p>
            <a:pPr>
              <a:buBlip>
                <a:blip r:embed="rId2"/>
              </a:buBlip>
            </a:pPr>
            <a:r>
              <a:rPr lang="en-US" sz="2000" b="1" dirty="0" err="1" smtClean="0">
                <a:ln w="50800"/>
                <a:solidFill>
                  <a:schemeClr val="tx2"/>
                </a:solidFill>
              </a:rPr>
              <a:t>IRISPen</a:t>
            </a:r>
            <a:r>
              <a:rPr lang="en-US" sz="2000" b="1" dirty="0" smtClean="0">
                <a:ln w="50800"/>
                <a:solidFill>
                  <a:schemeClr val="tx2"/>
                </a:solidFill>
              </a:rPr>
              <a:t>™ : Your Mobile Pen Scanner</a:t>
            </a:r>
          </a:p>
          <a:p>
            <a:pPr lvl="1">
              <a:buBlip>
                <a:blip r:embed="rId3"/>
              </a:buBlip>
            </a:pPr>
            <a:r>
              <a:rPr lang="en-US" sz="1600" b="1" dirty="0" err="1" smtClean="0">
                <a:ln w="50800"/>
                <a:solidFill>
                  <a:schemeClr val="tx2"/>
                </a:solidFill>
              </a:rPr>
              <a:t>IRISPen</a:t>
            </a:r>
            <a:r>
              <a:rPr lang="en-US" sz="1600" b="1" dirty="0" smtClean="0">
                <a:ln w="50800"/>
                <a:solidFill>
                  <a:schemeClr val="tx2"/>
                </a:solidFill>
              </a:rPr>
              <a:t>™ 6</a:t>
            </a:r>
          </a:p>
          <a:p>
            <a:pPr>
              <a:buBlip>
                <a:blip r:embed="rId2"/>
              </a:buBlip>
            </a:pPr>
            <a:r>
              <a:rPr lang="en-US" sz="20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IRISnotes</a:t>
            </a:r>
            <a:r>
              <a:rPr lang="en-US" sz="20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: Your Mobile Notes Taker</a:t>
            </a:r>
          </a:p>
          <a:p>
            <a:pPr lvl="1">
              <a:buBlip>
                <a:blip r:embed="rId3"/>
              </a:buBlip>
            </a:pPr>
            <a:r>
              <a:rPr lang="en-US" sz="16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IRISnotes</a:t>
            </a: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1.0  </a:t>
            </a:r>
          </a:p>
          <a:p>
            <a:pPr lvl="1">
              <a:buBlip>
                <a:blip r:embed="rId3"/>
              </a:buBlip>
            </a:pP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Good news !</a:t>
            </a:r>
          </a:p>
          <a:p>
            <a:pPr>
              <a:buNone/>
            </a:pPr>
            <a:endParaRPr lang="en-US" sz="16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lvl="1">
              <a:buNone/>
            </a:pPr>
            <a:endParaRPr lang="en-US" sz="16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lvl="1">
              <a:buNone/>
            </a:pPr>
            <a:endParaRPr lang="en-US" sz="16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lvl="1">
              <a:buNone/>
            </a:pPr>
            <a:endParaRPr lang="en-US" sz="16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lvl="2">
              <a:buNone/>
            </a:pPr>
            <a:endParaRPr lang="en-US" sz="1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>
              <a:buNone/>
            </a:pPr>
            <a:endParaRPr lang="en-US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ln w="50800"/>
                <a:solidFill>
                  <a:schemeClr val="tx2"/>
                </a:solidFill>
              </a:rPr>
              <a:t>IRISPen</a:t>
            </a:r>
            <a:r>
              <a:rPr lang="en-US" dirty="0" smtClean="0">
                <a:ln w="50800"/>
                <a:solidFill>
                  <a:schemeClr val="tx2"/>
                </a:solidFill>
              </a:rPr>
              <a:t> : Your Mobile Pen Scanner</a:t>
            </a:r>
            <a:endParaRPr lang="fr-BE" dirty="0"/>
          </a:p>
        </p:txBody>
      </p:sp>
      <p:cxnSp>
        <p:nvCxnSpPr>
          <p:cNvPr id="17" name="Straight Arrow Connector 16"/>
          <p:cNvCxnSpPr>
            <a:stCxn id="23" idx="2"/>
            <a:endCxn id="26" idx="0"/>
          </p:cNvCxnSpPr>
          <p:nvPr/>
        </p:nvCxnSpPr>
        <p:spPr>
          <a:xfrm rot="5400000">
            <a:off x="2406536" y="2870890"/>
            <a:ext cx="1330533" cy="29289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3" idx="2"/>
            <a:endCxn id="27" idx="0"/>
          </p:cNvCxnSpPr>
          <p:nvPr/>
        </p:nvCxnSpPr>
        <p:spPr>
          <a:xfrm rot="16200000" flipH="1">
            <a:off x="3879840" y="4326544"/>
            <a:ext cx="1330533" cy="17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3" idx="2"/>
            <a:endCxn id="28" idx="0"/>
          </p:cNvCxnSpPr>
          <p:nvPr/>
        </p:nvCxnSpPr>
        <p:spPr>
          <a:xfrm rot="16200000" flipH="1">
            <a:off x="5379286" y="2827097"/>
            <a:ext cx="1401971" cy="30879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285860"/>
            <a:ext cx="5357850" cy="238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000636"/>
            <a:ext cx="2357454" cy="42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5000636"/>
            <a:ext cx="2392753" cy="32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5072074"/>
            <a:ext cx="2389748" cy="30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10" descr="IPTrans6-box-us-right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4357" y="5429264"/>
            <a:ext cx="759260" cy="58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 descr="IPExe6-box-us-right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5429264"/>
            <a:ext cx="759260" cy="58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2" descr="IPExp6-box-us-right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0100" y="5429264"/>
            <a:ext cx="759260" cy="58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http://www.exact.be/Repositorio/Image/min/Images/Mac%20Log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29520" y="3643314"/>
            <a:ext cx="249097" cy="327965"/>
          </a:xfrm>
          <a:prstGeom prst="rect">
            <a:avLst/>
          </a:prstGeom>
          <a:noFill/>
        </p:spPr>
      </p:pic>
      <p:pic>
        <p:nvPicPr>
          <p:cNvPr id="14" name="Picture 8" descr="http://www.reviewbusters.net/images/pc_log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16" y="3651786"/>
            <a:ext cx="384301" cy="340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ln w="50800"/>
                <a:solidFill>
                  <a:schemeClr val="tx2"/>
                </a:solidFill>
              </a:rPr>
              <a:t>IRISPen</a:t>
            </a:r>
            <a:r>
              <a:rPr lang="en-US" dirty="0" smtClean="0">
                <a:ln w="50800"/>
                <a:solidFill>
                  <a:schemeClr val="tx2"/>
                </a:solidFill>
              </a:rPr>
              <a:t> : Your Mobile Pen Scanner</a:t>
            </a:r>
            <a:endParaRPr lang="fr-BE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357430"/>
            <a:ext cx="6672281" cy="297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14546" y="1500174"/>
            <a:ext cx="5357850" cy="4357718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Blip>
                <a:blip r:embed="rId2"/>
              </a:buBlip>
            </a:pPr>
            <a:r>
              <a:rPr lang="en-US" sz="2000" b="1" dirty="0" smtClean="0">
                <a:ln w="50800"/>
                <a:solidFill>
                  <a:schemeClr val="tx2"/>
                </a:solidFill>
              </a:rPr>
              <a:t>What do we mean by mobile scanning?</a:t>
            </a:r>
          </a:p>
          <a:p>
            <a:pPr>
              <a:buBlip>
                <a:blip r:embed="rId2"/>
              </a:buBlip>
            </a:pPr>
            <a:r>
              <a:rPr lang="en-US" sz="20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IRISCard</a:t>
            </a:r>
            <a:r>
              <a:rPr lang="en-US" sz="20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: Your Business Card Solution</a:t>
            </a:r>
          </a:p>
          <a:p>
            <a:pPr lvl="1">
              <a:buBlip>
                <a:blip r:embed="rId3"/>
              </a:buBlip>
            </a:pPr>
            <a:r>
              <a:rPr lang="en-US" sz="16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IRISCard</a:t>
            </a: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4</a:t>
            </a:r>
          </a:p>
          <a:p>
            <a:pPr lvl="1">
              <a:buBlip>
                <a:blip r:embed="rId3"/>
              </a:buBlip>
            </a:pP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New </a:t>
            </a:r>
            <a:r>
              <a:rPr lang="en-US" sz="16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IRISCard</a:t>
            </a: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Anywhere 4 </a:t>
            </a:r>
          </a:p>
          <a:p>
            <a:pPr lvl="1">
              <a:buBlip>
                <a:blip r:embed="rId3"/>
              </a:buBlip>
            </a:pP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New </a:t>
            </a:r>
            <a:r>
              <a:rPr lang="en-US" sz="16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Cardiris</a:t>
            </a: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Pro 5</a:t>
            </a:r>
          </a:p>
          <a:p>
            <a:pPr>
              <a:buBlip>
                <a:blip r:embed="rId2"/>
              </a:buBlip>
            </a:pPr>
            <a:r>
              <a:rPr lang="en-US" sz="20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IRIScan</a:t>
            </a:r>
            <a:r>
              <a:rPr lang="en-US" sz="20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: Your Mobile Office</a:t>
            </a:r>
          </a:p>
          <a:p>
            <a:pPr lvl="1">
              <a:buBlip>
                <a:blip r:embed="rId3"/>
              </a:buBlip>
            </a:pPr>
            <a:r>
              <a:rPr lang="en-US" sz="16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IRIScan</a:t>
            </a: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2 </a:t>
            </a:r>
          </a:p>
          <a:p>
            <a:pPr lvl="1">
              <a:buBlip>
                <a:blip r:embed="rId3"/>
              </a:buBlip>
            </a:pPr>
            <a:r>
              <a:rPr lang="en-US" sz="16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IRIScan</a:t>
            </a: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Pro Office 3 </a:t>
            </a:r>
            <a:endParaRPr lang="en-US" sz="1600" b="1" strike="sngStrike" dirty="0" smtClean="0">
              <a:ln w="50800"/>
              <a:solidFill>
                <a:schemeClr val="bg1">
                  <a:lumMod val="65000"/>
                </a:schemeClr>
              </a:solidFill>
            </a:endParaRPr>
          </a:p>
          <a:p>
            <a:pPr lvl="1">
              <a:buBlip>
                <a:blip r:embed="rId3"/>
              </a:buBlip>
            </a:pP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New </a:t>
            </a:r>
            <a:r>
              <a:rPr lang="en-US" sz="16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IRIScan</a:t>
            </a: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 Anywhere 2 </a:t>
            </a:r>
            <a:endParaRPr lang="en-US" sz="2000" b="1" strike="sngStrike" dirty="0" smtClean="0">
              <a:ln w="50800"/>
              <a:solidFill>
                <a:schemeClr val="bg1">
                  <a:lumMod val="65000"/>
                </a:schemeClr>
              </a:solidFill>
            </a:endParaRPr>
          </a:p>
          <a:p>
            <a:pPr>
              <a:buBlip>
                <a:blip r:embed="rId2"/>
              </a:buBlip>
            </a:pPr>
            <a:r>
              <a:rPr lang="en-US" sz="20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IRISPen</a:t>
            </a:r>
            <a:r>
              <a:rPr lang="en-US" sz="20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: Your Mobile Pen Scanner</a:t>
            </a:r>
          </a:p>
          <a:p>
            <a:pPr lvl="1">
              <a:buBlip>
                <a:blip r:embed="rId3"/>
              </a:buBlip>
            </a:pPr>
            <a:r>
              <a:rPr lang="en-US" sz="16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IRISPen</a:t>
            </a: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6</a:t>
            </a:r>
          </a:p>
          <a:p>
            <a:pPr>
              <a:buBlip>
                <a:blip r:embed="rId2"/>
              </a:buBlip>
            </a:pPr>
            <a:r>
              <a:rPr lang="en-US" sz="20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IRISnotes</a:t>
            </a:r>
            <a:r>
              <a:rPr lang="en-US" sz="20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: Your Mobile Notes Taker</a:t>
            </a:r>
          </a:p>
          <a:p>
            <a:pPr lvl="1">
              <a:buBlip>
                <a:blip r:embed="rId3"/>
              </a:buBlip>
            </a:pPr>
            <a:r>
              <a:rPr lang="en-US" sz="16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IRISnotes</a:t>
            </a: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1.0  </a:t>
            </a:r>
          </a:p>
          <a:p>
            <a:pPr lvl="1">
              <a:buBlip>
                <a:blip r:embed="rId3"/>
              </a:buBlip>
            </a:pP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Good news !</a:t>
            </a:r>
          </a:p>
          <a:p>
            <a:pPr>
              <a:buNone/>
            </a:pPr>
            <a:endParaRPr lang="en-US" sz="16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lvl="1">
              <a:buNone/>
            </a:pPr>
            <a:endParaRPr lang="en-US" sz="16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lvl="1">
              <a:buNone/>
            </a:pPr>
            <a:endParaRPr lang="en-US" sz="16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lvl="1">
              <a:buNone/>
            </a:pPr>
            <a:endParaRPr lang="en-US" sz="16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lvl="2">
              <a:buNone/>
            </a:pPr>
            <a:endParaRPr lang="en-US" sz="1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>
              <a:buNone/>
            </a:pPr>
            <a:endParaRPr lang="en-US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ln w="50800"/>
                <a:solidFill>
                  <a:schemeClr val="tx2"/>
                </a:solidFill>
              </a:rPr>
              <a:t>IRISPen</a:t>
            </a:r>
            <a:r>
              <a:rPr lang="en-US" dirty="0" smtClean="0">
                <a:ln w="50800"/>
                <a:solidFill>
                  <a:schemeClr val="tx2"/>
                </a:solidFill>
              </a:rPr>
              <a:t> : Your Mobile Pen Scanner</a:t>
            </a:r>
            <a:endParaRPr lang="fr-BE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14554"/>
            <a:ext cx="8229600" cy="387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500174"/>
            <a:ext cx="555627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14546" y="1500174"/>
            <a:ext cx="5357850" cy="4572032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Blip>
                <a:blip r:embed="rId2"/>
              </a:buBlip>
            </a:pPr>
            <a:r>
              <a:rPr lang="en-US" sz="20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What do we mean by mobile scanning?</a:t>
            </a:r>
          </a:p>
          <a:p>
            <a:pPr>
              <a:buBlip>
                <a:blip r:embed="rId2"/>
              </a:buBlip>
            </a:pPr>
            <a:r>
              <a:rPr lang="en-US" sz="20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IRISCard</a:t>
            </a:r>
            <a:r>
              <a:rPr lang="en-US" sz="20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: Your Business Card Solution</a:t>
            </a:r>
          </a:p>
          <a:p>
            <a:pPr lvl="1">
              <a:buBlip>
                <a:blip r:embed="rId3"/>
              </a:buBlip>
            </a:pPr>
            <a:r>
              <a:rPr lang="en-US" sz="16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IRISCard</a:t>
            </a: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4</a:t>
            </a:r>
          </a:p>
          <a:p>
            <a:pPr lvl="1">
              <a:buBlip>
                <a:blip r:embed="rId3"/>
              </a:buBlip>
            </a:pP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New </a:t>
            </a:r>
            <a:r>
              <a:rPr lang="en-US" sz="16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IRISCard</a:t>
            </a: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Anywhere 4 </a:t>
            </a:r>
          </a:p>
          <a:p>
            <a:pPr lvl="1">
              <a:buBlip>
                <a:blip r:embed="rId3"/>
              </a:buBlip>
            </a:pP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New </a:t>
            </a:r>
            <a:r>
              <a:rPr lang="en-US" sz="16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Cardiris</a:t>
            </a: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Pro 5</a:t>
            </a:r>
            <a:endParaRPr lang="en-US" sz="2000" b="1" dirty="0" smtClean="0">
              <a:ln w="50800"/>
              <a:solidFill>
                <a:schemeClr val="bg1">
                  <a:lumMod val="65000"/>
                </a:schemeClr>
              </a:solidFill>
            </a:endParaRPr>
          </a:p>
          <a:p>
            <a:pPr>
              <a:buBlip>
                <a:blip r:embed="rId2"/>
              </a:buBlip>
            </a:pPr>
            <a:r>
              <a:rPr lang="en-US" sz="20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IRIScan</a:t>
            </a:r>
            <a:r>
              <a:rPr lang="en-US" sz="20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: Your Mobile Office</a:t>
            </a:r>
          </a:p>
          <a:p>
            <a:pPr lvl="1">
              <a:buBlip>
                <a:blip r:embed="rId3"/>
              </a:buBlip>
            </a:pPr>
            <a:r>
              <a:rPr lang="en-US" sz="16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IRIScan</a:t>
            </a: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2 </a:t>
            </a:r>
          </a:p>
          <a:p>
            <a:pPr lvl="1">
              <a:buBlip>
                <a:blip r:embed="rId3"/>
              </a:buBlip>
            </a:pPr>
            <a:r>
              <a:rPr lang="en-US" sz="16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IRIScan</a:t>
            </a: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Pro Office 3 </a:t>
            </a:r>
            <a:endParaRPr lang="en-US" sz="1600" b="1" strike="sngStrike" dirty="0" smtClean="0">
              <a:ln w="50800"/>
              <a:solidFill>
                <a:schemeClr val="bg1">
                  <a:lumMod val="65000"/>
                </a:schemeClr>
              </a:solidFill>
            </a:endParaRPr>
          </a:p>
          <a:p>
            <a:pPr lvl="1">
              <a:buBlip>
                <a:blip r:embed="rId3"/>
              </a:buBlip>
            </a:pP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New </a:t>
            </a:r>
            <a:r>
              <a:rPr lang="en-US" sz="16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IRIScan</a:t>
            </a: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 Anywhere 2 </a:t>
            </a:r>
            <a:endParaRPr lang="en-US" sz="2000" b="1" strike="sngStrike" dirty="0" smtClean="0">
              <a:ln w="50800"/>
              <a:solidFill>
                <a:schemeClr val="bg1">
                  <a:lumMod val="65000"/>
                </a:schemeClr>
              </a:solidFill>
            </a:endParaRPr>
          </a:p>
          <a:p>
            <a:pPr>
              <a:buBlip>
                <a:blip r:embed="rId2"/>
              </a:buBlip>
            </a:pPr>
            <a:r>
              <a:rPr lang="en-US" sz="20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IRISPen</a:t>
            </a:r>
            <a:r>
              <a:rPr lang="en-US" sz="20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: Your Mobile Pen Scanner</a:t>
            </a:r>
          </a:p>
          <a:p>
            <a:pPr lvl="1">
              <a:buBlip>
                <a:blip r:embed="rId3"/>
              </a:buBlip>
            </a:pPr>
            <a:r>
              <a:rPr lang="en-US" sz="16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IRISPen</a:t>
            </a: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6</a:t>
            </a:r>
          </a:p>
          <a:p>
            <a:pPr>
              <a:buBlip>
                <a:blip r:embed="rId2"/>
              </a:buBlip>
            </a:pPr>
            <a:r>
              <a:rPr lang="en-US" sz="2000" b="1" dirty="0" err="1" smtClean="0">
                <a:ln w="50800"/>
                <a:solidFill>
                  <a:schemeClr val="tx2"/>
                </a:solidFill>
              </a:rPr>
              <a:t>IRISnotes</a:t>
            </a:r>
            <a:r>
              <a:rPr lang="en-US" sz="2000" b="1" dirty="0" smtClean="0">
                <a:ln w="50800"/>
                <a:solidFill>
                  <a:schemeClr val="tx2"/>
                </a:solidFill>
              </a:rPr>
              <a:t>™ : Your Mobile Notes Taker</a:t>
            </a:r>
          </a:p>
          <a:p>
            <a:pPr lvl="1">
              <a:buBlip>
                <a:blip r:embed="rId3"/>
              </a:buBlip>
            </a:pPr>
            <a:r>
              <a:rPr lang="en-US" sz="1600" b="1" dirty="0" err="1" smtClean="0">
                <a:ln w="50800"/>
                <a:solidFill>
                  <a:schemeClr val="tx2"/>
                </a:solidFill>
              </a:rPr>
              <a:t>IRISnotes</a:t>
            </a:r>
            <a:r>
              <a:rPr lang="en-US" sz="1600" b="1" dirty="0" smtClean="0">
                <a:ln w="50800"/>
                <a:solidFill>
                  <a:schemeClr val="tx2"/>
                </a:solidFill>
              </a:rPr>
              <a:t>™ 1.0</a:t>
            </a:r>
          </a:p>
          <a:p>
            <a:pPr lvl="1">
              <a:buBlip>
                <a:blip r:embed="rId3"/>
              </a:buBlip>
            </a:pP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Good news !</a:t>
            </a:r>
          </a:p>
          <a:p>
            <a:pPr>
              <a:buNone/>
            </a:pPr>
            <a:endParaRPr lang="en-US" sz="16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lvl="1">
              <a:buNone/>
            </a:pPr>
            <a:endParaRPr lang="en-US" sz="16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lvl="1">
              <a:buNone/>
            </a:pPr>
            <a:endParaRPr lang="en-US" sz="16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lvl="1">
              <a:buNone/>
            </a:pPr>
            <a:endParaRPr lang="en-US" sz="16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lvl="2">
              <a:buNone/>
            </a:pPr>
            <a:endParaRPr lang="en-US" sz="1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>
              <a:buNone/>
            </a:pPr>
            <a:endParaRPr lang="en-US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n w="50800"/>
                <a:solidFill>
                  <a:schemeClr val="tx2"/>
                </a:solidFill>
              </a:rPr>
              <a:t>IRISnotes</a:t>
            </a:r>
            <a:r>
              <a:rPr lang="en-US" dirty="0" smtClean="0">
                <a:ln w="50800"/>
                <a:solidFill>
                  <a:schemeClr val="tx2"/>
                </a:solidFill>
              </a:rPr>
              <a:t> : Your Mobile Notes Taker</a:t>
            </a:r>
            <a:endParaRPr lang="fr-BE" dirty="0"/>
          </a:p>
        </p:txBody>
      </p:sp>
      <p:pic>
        <p:nvPicPr>
          <p:cNvPr id="7" name="Picture 2" descr="0-IRISNotesExe1-blister-left.jpg"/>
          <p:cNvPicPr>
            <a:picLocks noChangeAspect="1" noChangeArrowheads="1"/>
          </p:cNvPicPr>
          <p:nvPr/>
        </p:nvPicPr>
        <p:blipFill>
          <a:blip r:embed="rId2" cstate="print"/>
          <a:srcRect t="5922"/>
          <a:stretch>
            <a:fillRect/>
          </a:stretch>
        </p:blipFill>
        <p:spPr bwMode="auto">
          <a:xfrm>
            <a:off x="6072198" y="4903942"/>
            <a:ext cx="1643074" cy="1954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5000636"/>
            <a:ext cx="1388686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>
            <a:stCxn id="68614" idx="2"/>
            <a:endCxn id="68610" idx="0"/>
          </p:cNvCxnSpPr>
          <p:nvPr/>
        </p:nvCxnSpPr>
        <p:spPr>
          <a:xfrm rot="5400000">
            <a:off x="2911067" y="3125389"/>
            <a:ext cx="714380" cy="20359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8614" idx="2"/>
            <a:endCxn id="68612" idx="0"/>
          </p:cNvCxnSpPr>
          <p:nvPr/>
        </p:nvCxnSpPr>
        <p:spPr>
          <a:xfrm rot="16200000" flipH="1">
            <a:off x="5297660" y="2774778"/>
            <a:ext cx="642942" cy="26657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610" name="Picture 2" descr="http://design.irislink.com/trombinoscope/cpg135/albums/marketing-tools/products/IRISNotes/IRISNotes/IRISNotes-logos/IRISNotes-3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4500570"/>
            <a:ext cx="1643074" cy="439522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2928926" y="1000108"/>
            <a:ext cx="3286148" cy="857256"/>
            <a:chOff x="1071538" y="2752725"/>
            <a:chExt cx="7200259" cy="2319349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43108" y="4395799"/>
              <a:ext cx="4752975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71538" y="2752725"/>
              <a:ext cx="7200259" cy="19288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68612" name="Picture 4" descr="http://design.irislink.com/trombinoscope/cpg135/albums/marketing-tools/products/IRISNotes/IRISNotesExe1/IRISNotesExe1-logos/IRISNotesExe1-3d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4429132"/>
            <a:ext cx="1902507" cy="539837"/>
          </a:xfrm>
          <a:prstGeom prst="rect">
            <a:avLst/>
          </a:prstGeom>
          <a:noFill/>
        </p:spPr>
      </p:pic>
      <p:pic>
        <p:nvPicPr>
          <p:cNvPr id="68614" name="Picture 6" descr="http://design.irislink.com/trombinoscope/cpg135/albums/marketing-tools/products/IRISNotes/IRISNotesExe1/IRISNotesExe1-artworks/IRISnotesExe1-harware.gif"/>
          <p:cNvPicPr>
            <a:picLocks noChangeAspect="1" noChangeArrowheads="1"/>
          </p:cNvPicPr>
          <p:nvPr/>
        </p:nvPicPr>
        <p:blipFill>
          <a:blip r:embed="rId8" cstate="print"/>
          <a:srcRect l="3571" t="6479" r="3571" b="6058"/>
          <a:stretch>
            <a:fillRect/>
          </a:stretch>
        </p:blipFill>
        <p:spPr bwMode="auto">
          <a:xfrm>
            <a:off x="2428860" y="1857364"/>
            <a:ext cx="3714776" cy="1928826"/>
          </a:xfrm>
          <a:prstGeom prst="rect">
            <a:avLst/>
          </a:prstGeom>
          <a:noFill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3857620" y="5500702"/>
            <a:ext cx="1071570" cy="1055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n w="50800"/>
                <a:solidFill>
                  <a:schemeClr val="tx2"/>
                </a:solidFill>
              </a:rPr>
              <a:t>IRISnotes</a:t>
            </a:r>
            <a:r>
              <a:rPr lang="en-US" dirty="0" smtClean="0">
                <a:ln w="50800"/>
                <a:solidFill>
                  <a:schemeClr val="tx2"/>
                </a:solidFill>
              </a:rPr>
              <a:t> : Your Mobile Notes Taker</a:t>
            </a:r>
            <a:endParaRPr lang="fr-BE" b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71472" y="1928802"/>
            <a:ext cx="8229600" cy="1571636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1800" dirty="0" err="1" smtClean="0"/>
              <a:t>IRISnotes</a:t>
            </a:r>
            <a:r>
              <a:rPr lang="en-US" sz="1800" dirty="0" smtClean="0"/>
              <a:t> is a pen and mobile note taker </a:t>
            </a:r>
          </a:p>
          <a:p>
            <a:pPr lvl="1">
              <a:buBlip>
                <a:blip r:embed="rId2"/>
              </a:buBlip>
            </a:pPr>
            <a:r>
              <a:rPr lang="en-US" sz="1600" dirty="0" smtClean="0"/>
              <a:t>Capture handwritten notes, drawings, graphs …</a:t>
            </a:r>
          </a:p>
          <a:p>
            <a:pPr lvl="1">
              <a:buBlip>
                <a:blip r:embed="rId2"/>
              </a:buBlip>
            </a:pPr>
            <a:r>
              <a:rPr lang="en-US" sz="1600" dirty="0" smtClean="0"/>
              <a:t>Export to you computer</a:t>
            </a:r>
          </a:p>
          <a:p>
            <a:pPr lvl="1">
              <a:buBlip>
                <a:blip r:embed="rId2"/>
              </a:buBlip>
            </a:pPr>
            <a:r>
              <a:rPr lang="en-US" sz="1600" dirty="0" smtClean="0"/>
              <a:t>Instantly convert your notes into editable text in a wide range of languages</a:t>
            </a:r>
          </a:p>
          <a:p>
            <a:pPr lvl="1">
              <a:buBlip>
                <a:blip r:embed="rId2"/>
              </a:buBlip>
            </a:pPr>
            <a:r>
              <a:rPr lang="en-US" sz="1600" dirty="0" smtClean="0"/>
              <a:t>Edit, save and share them.</a:t>
            </a:r>
          </a:p>
          <a:p>
            <a:endParaRPr lang="fr-BE" sz="1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357694"/>
            <a:ext cx="784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71472" y="1142984"/>
            <a:ext cx="65008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Blip>
                <a:blip r:embed="rId4"/>
              </a:buBlip>
            </a:pPr>
            <a:r>
              <a:rPr lang="en-US" sz="3200" b="1" i="1" dirty="0" smtClean="0">
                <a:solidFill>
                  <a:srgbClr val="1F497D">
                    <a:lumMod val="50000"/>
                  </a:srgbClr>
                </a:solidFill>
              </a:rPr>
              <a:t>What is the </a:t>
            </a:r>
            <a:r>
              <a:rPr lang="en-US" sz="3200" b="1" i="1" dirty="0" err="1" smtClean="0">
                <a:solidFill>
                  <a:srgbClr val="1F497D">
                    <a:lumMod val="50000"/>
                  </a:srgbClr>
                </a:solidFill>
              </a:rPr>
              <a:t>IRISnotes</a:t>
            </a:r>
            <a:r>
              <a:rPr lang="en-US" sz="3200" b="1" i="1" dirty="0" smtClean="0">
                <a:solidFill>
                  <a:srgbClr val="1F497D">
                    <a:lumMod val="50000"/>
                  </a:srgbClr>
                </a:solidFill>
              </a:rPr>
              <a:t> ? </a:t>
            </a:r>
          </a:p>
        </p:txBody>
      </p:sp>
      <p:sp>
        <p:nvSpPr>
          <p:cNvPr id="9" name="Rectangle 8"/>
          <p:cNvSpPr/>
          <p:nvPr/>
        </p:nvSpPr>
        <p:spPr>
          <a:xfrm>
            <a:off x="642910" y="3643314"/>
            <a:ext cx="65008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Blip>
                <a:blip r:embed="rId4"/>
              </a:buBlip>
            </a:pPr>
            <a:r>
              <a:rPr lang="en-US" sz="3200" b="1" i="1" dirty="0" smtClean="0">
                <a:solidFill>
                  <a:srgbClr val="1F497D">
                    <a:lumMod val="50000"/>
                  </a:srgbClr>
                </a:solidFill>
              </a:rPr>
              <a:t>How does it work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71472" y="2071678"/>
          <a:ext cx="6310453" cy="373065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310453"/>
              </a:tblGrid>
              <a:tr h="373065">
                <a:tc>
                  <a:txBody>
                    <a:bodyPr/>
                    <a:lstStyle/>
                    <a:p>
                      <a:pPr algn="l"/>
                      <a:r>
                        <a:rPr lang="en-US" sz="1800" noProof="0" dirty="0" err="1" smtClean="0"/>
                        <a:t>IRiSnotes</a:t>
                      </a:r>
                      <a:r>
                        <a:rPr lang="en-US" sz="1800" baseline="0" noProof="0" dirty="0" smtClean="0"/>
                        <a:t> 1.0 // </a:t>
                      </a:r>
                      <a:r>
                        <a:rPr lang="en-US" sz="1800" noProof="0" dirty="0" err="1" smtClean="0"/>
                        <a:t>IRISnotes</a:t>
                      </a:r>
                      <a:r>
                        <a:rPr lang="en-US" sz="1800" noProof="0" dirty="0" smtClean="0"/>
                        <a:t> executive 1.0</a:t>
                      </a:r>
                      <a:endParaRPr lang="en-US" sz="1800" noProof="0" dirty="0">
                        <a:latin typeface="Calibri (Body)"/>
                      </a:endParaRPr>
                    </a:p>
                  </a:txBody>
                  <a:tcPr/>
                </a:tc>
              </a:tr>
              <a:tr h="373065">
                <a:tc>
                  <a:txBody>
                    <a:bodyPr/>
                    <a:lstStyle/>
                    <a:p>
                      <a:pPr algn="l"/>
                      <a:r>
                        <a:rPr lang="en-US" sz="1600" kern="1200" baseline="0" noProof="0" dirty="0" smtClean="0"/>
                        <a:t>Portable Pen</a:t>
                      </a:r>
                      <a:endParaRPr lang="en-US" sz="1600" b="0" noProof="0" dirty="0">
                        <a:latin typeface="Calibri (Body)"/>
                      </a:endParaRPr>
                    </a:p>
                  </a:txBody>
                  <a:tcPr/>
                </a:tc>
              </a:tr>
              <a:tr h="373065">
                <a:tc>
                  <a:txBody>
                    <a:bodyPr/>
                    <a:lstStyle/>
                    <a:p>
                      <a:pPr algn="l"/>
                      <a:r>
                        <a:rPr lang="en-US" sz="1600" noProof="0" dirty="0" smtClean="0"/>
                        <a:t>USB receiver </a:t>
                      </a:r>
                      <a:r>
                        <a:rPr lang="en-US" sz="1600" noProof="0" dirty="0" smtClean="0">
                          <a:sym typeface="Wingdings" pitchFamily="2" charset="2"/>
                        </a:rPr>
                        <a:t>        </a:t>
                      </a:r>
                      <a:r>
                        <a:rPr lang="en-US" sz="1600" b="1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 </a:t>
                      </a:r>
                      <a:r>
                        <a:rPr lang="en-US" sz="1400" b="1" noProof="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NO COMPUTER REQUIRED WHEN CAPTURING NOTES </a:t>
                      </a:r>
                      <a:r>
                        <a:rPr lang="en-US" sz="1400" b="1" noProof="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n-US" sz="1600" b="1" noProof="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(Body)"/>
                      </a:endParaRPr>
                    </a:p>
                  </a:txBody>
                  <a:tcPr/>
                </a:tc>
              </a:tr>
              <a:tr h="373065">
                <a:tc>
                  <a:txBody>
                    <a:bodyPr/>
                    <a:lstStyle/>
                    <a:p>
                      <a:pPr algn="l"/>
                      <a:r>
                        <a:rPr lang="en-US" sz="1600" noProof="0" dirty="0" smtClean="0"/>
                        <a:t>Easy Note taker (Notes</a:t>
                      </a:r>
                      <a:r>
                        <a:rPr lang="en-US" sz="1600" baseline="0" noProof="0" dirty="0" smtClean="0"/>
                        <a:t> capture software -&gt; not for recognition)</a:t>
                      </a:r>
                      <a:endParaRPr lang="en-US" sz="1600" b="0" noProof="0" dirty="0" smtClean="0">
                        <a:latin typeface="Calibri (Body)"/>
                      </a:endParaRPr>
                    </a:p>
                  </a:txBody>
                  <a:tcPr/>
                </a:tc>
              </a:tr>
              <a:tr h="373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Intelligent</a:t>
                      </a:r>
                      <a:r>
                        <a:rPr lang="en-US" sz="1600" baseline="0" noProof="0" dirty="0" smtClean="0"/>
                        <a:t> handwritten notes recognition (see later)</a:t>
                      </a:r>
                      <a:endParaRPr lang="en-US" sz="1600" b="0" noProof="0" dirty="0" smtClean="0">
                        <a:latin typeface="Calibri (Body)"/>
                      </a:endParaRPr>
                    </a:p>
                  </a:txBody>
                  <a:tcPr/>
                </a:tc>
              </a:tr>
              <a:tr h="373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Up to 100 A4 pages storage capacity</a:t>
                      </a:r>
                      <a:endParaRPr lang="en-US" sz="1600" b="0" noProof="0" dirty="0" smtClean="0">
                        <a:latin typeface="Calibri (Body)"/>
                      </a:endParaRPr>
                    </a:p>
                  </a:txBody>
                  <a:tcPr/>
                </a:tc>
              </a:tr>
              <a:tr h="373065">
                <a:tc>
                  <a:txBody>
                    <a:bodyPr/>
                    <a:lstStyle/>
                    <a:p>
                      <a:pPr algn="l"/>
                      <a:r>
                        <a:rPr lang="en-US" sz="1600" noProof="0" dirty="0" smtClean="0"/>
                        <a:t>Regular ink refills and batteries</a:t>
                      </a:r>
                      <a:endParaRPr lang="en-US" sz="1600" b="0" noProof="0" dirty="0" smtClean="0">
                        <a:latin typeface="Calibri (Body)"/>
                      </a:endParaRPr>
                    </a:p>
                  </a:txBody>
                  <a:tcPr/>
                </a:tc>
              </a:tr>
              <a:tr h="373065">
                <a:tc>
                  <a:txBody>
                    <a:bodyPr/>
                    <a:lstStyle/>
                    <a:p>
                      <a:pPr algn="l"/>
                      <a:r>
                        <a:rPr lang="en-US" sz="1600" noProof="0" dirty="0" smtClean="0"/>
                        <a:t>Compatible with</a:t>
                      </a:r>
                      <a:r>
                        <a:rPr lang="en-US" sz="1600" baseline="0" noProof="0" dirty="0" smtClean="0"/>
                        <a:t> any kind of paper</a:t>
                      </a:r>
                      <a:endParaRPr lang="en-US" sz="1600" b="0" noProof="0" dirty="0" smtClean="0">
                        <a:latin typeface="Calibri (Body)"/>
                      </a:endParaRPr>
                    </a:p>
                  </a:txBody>
                  <a:tcPr/>
                </a:tc>
              </a:tr>
              <a:tr h="373065">
                <a:tc>
                  <a:txBody>
                    <a:bodyPr/>
                    <a:lstStyle/>
                    <a:p>
                      <a:pPr algn="l"/>
                      <a:r>
                        <a:rPr lang="en-US" sz="1600" noProof="0" dirty="0" smtClean="0"/>
                        <a:t>Use</a:t>
                      </a:r>
                      <a:r>
                        <a:rPr lang="en-US" sz="1600" baseline="0" noProof="0" dirty="0" smtClean="0"/>
                        <a:t> it as a mouse in o</a:t>
                      </a:r>
                      <a:r>
                        <a:rPr lang="en-US" sz="1600" noProof="0" dirty="0" smtClean="0"/>
                        <a:t>nline mode</a:t>
                      </a:r>
                      <a:endParaRPr lang="en-US" sz="1600" b="0" noProof="0" dirty="0">
                        <a:latin typeface="Calibri (Body)"/>
                      </a:endParaRPr>
                    </a:p>
                  </a:txBody>
                  <a:tcPr/>
                </a:tc>
              </a:tr>
              <a:tr h="373065">
                <a:tc>
                  <a:txBody>
                    <a:bodyPr/>
                    <a:lstStyle/>
                    <a:p>
                      <a:pPr algn="l"/>
                      <a:r>
                        <a:rPr lang="en-US" sz="1600" noProof="0" dirty="0" smtClean="0"/>
                        <a:t>Supports</a:t>
                      </a:r>
                      <a:r>
                        <a:rPr lang="en-US" sz="1600" baseline="0" noProof="0" dirty="0" smtClean="0"/>
                        <a:t> the Vista® </a:t>
                      </a:r>
                      <a:r>
                        <a:rPr lang="en-US" sz="1600" baseline="0" noProof="0" dirty="0" smtClean="0"/>
                        <a:t>/7 Tablet </a:t>
                      </a:r>
                      <a:r>
                        <a:rPr lang="en-US" sz="1600" baseline="0" noProof="0" dirty="0" smtClean="0"/>
                        <a:t>Mode</a:t>
                      </a:r>
                      <a:endParaRPr lang="en-US" sz="1600" b="0" noProof="0" dirty="0">
                        <a:latin typeface="Calibri (Body)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2000232" y="2928934"/>
            <a:ext cx="4647102" cy="214314"/>
            <a:chOff x="2000232" y="2928934"/>
            <a:chExt cx="4647102" cy="214314"/>
          </a:xfrm>
        </p:grpSpPr>
        <p:pic>
          <p:nvPicPr>
            <p:cNvPr id="8" name="Picture 5" descr="C:\Documents and Settings\nbourgoi\Local Settings\Temporary Internet Files\Content.IE5\8MLQL9C7\MCj043475000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00232" y="2928934"/>
              <a:ext cx="217946" cy="214314"/>
            </a:xfrm>
            <a:prstGeom prst="rect">
              <a:avLst/>
            </a:prstGeom>
            <a:noFill/>
          </p:spPr>
        </p:pic>
        <p:pic>
          <p:nvPicPr>
            <p:cNvPr id="10" name="Picture 5" descr="C:\Documents and Settings\nbourgoi\Local Settings\Temporary Internet Files\Content.IE5\8MLQL9C7\MCj043475000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29388" y="2928934"/>
              <a:ext cx="217946" cy="214314"/>
            </a:xfrm>
            <a:prstGeom prst="rect">
              <a:avLst/>
            </a:prstGeom>
            <a:noFill/>
          </p:spPr>
        </p:pic>
      </p:grp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929454" y="2143116"/>
            <a:ext cx="1923405" cy="1894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571472" y="1142984"/>
            <a:ext cx="65008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Blip>
                <a:blip r:embed="rId4"/>
              </a:buBlip>
            </a:pPr>
            <a:r>
              <a:rPr lang="en-US" sz="3200" b="1" i="1" dirty="0" smtClean="0">
                <a:solidFill>
                  <a:srgbClr val="1F497D">
                    <a:lumMod val="50000"/>
                  </a:srgbClr>
                </a:solidFill>
              </a:rPr>
              <a:t>What is common to both versions ? 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n w="50800"/>
                <a:solidFill>
                  <a:schemeClr val="tx2"/>
                </a:solidFill>
              </a:rPr>
              <a:t>IRISnotes</a:t>
            </a:r>
            <a:r>
              <a:rPr lang="en-US" dirty="0" smtClean="0">
                <a:ln w="50800"/>
                <a:solidFill>
                  <a:schemeClr val="tx2"/>
                </a:solidFill>
              </a:rPr>
              <a:t> : Your Mobile Notes Taker</a:t>
            </a:r>
            <a:endParaRPr lang="fr-BE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4000480"/>
          <a:ext cx="9144000" cy="2857520"/>
        </p:xfrm>
        <a:graphic>
          <a:graphicData uri="http://schemas.openxmlformats.org/drawingml/2006/table">
            <a:tbl>
              <a:tblPr firstRow="1" lastCol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0"/>
                <a:gridCol w="457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err="1" smtClean="0">
                          <a:latin typeface="Calibri (Body)"/>
                        </a:rPr>
                        <a:t>IRISnotes</a:t>
                      </a:r>
                      <a:r>
                        <a:rPr lang="en-US" sz="1800" baseline="0" noProof="0" dirty="0" smtClean="0">
                          <a:latin typeface="Calibri (Body)"/>
                        </a:rPr>
                        <a:t> 1.0</a:t>
                      </a:r>
                      <a:endParaRPr lang="en-US" sz="1800" noProof="0" dirty="0">
                        <a:latin typeface="Calibri (Body)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 (Body)"/>
                        </a:rPr>
                        <a:t>IRISnotes</a:t>
                      </a:r>
                      <a:r>
                        <a:rPr lang="en-US" sz="18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 (Body)"/>
                        </a:rPr>
                        <a:t> executive 1.0</a:t>
                      </a:r>
                      <a:endParaRPr lang="en-US" sz="1800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 (Body)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kern="1200" baseline="0" noProof="0" dirty="0" err="1" smtClean="0">
                          <a:solidFill>
                            <a:schemeClr val="dk1"/>
                          </a:solidFill>
                          <a:latin typeface="Calibri (Body)"/>
                          <a:ea typeface="+mn-ea"/>
                          <a:cs typeface="+mn-cs"/>
                        </a:rPr>
                        <a:t>MyScript</a:t>
                      </a:r>
                      <a:r>
                        <a:rPr lang="en-US" sz="1400" b="0" kern="1200" baseline="0" noProof="0" dirty="0" smtClean="0">
                          <a:solidFill>
                            <a:schemeClr val="dk1"/>
                          </a:solidFill>
                          <a:latin typeface="Calibri (Body)"/>
                          <a:ea typeface="+mn-ea"/>
                          <a:cs typeface="+mn-cs"/>
                        </a:rPr>
                        <a:t> Notes 2.2 </a:t>
                      </a:r>
                      <a:r>
                        <a:rPr lang="en-US" sz="1400" b="0" kern="1200" baseline="0" noProof="0" dirty="0" err="1" smtClean="0">
                          <a:solidFill>
                            <a:schemeClr val="dk1"/>
                          </a:solidFill>
                          <a:latin typeface="Calibri (Body)"/>
                          <a:ea typeface="+mn-ea"/>
                          <a:cs typeface="+mn-cs"/>
                        </a:rPr>
                        <a:t>Lite</a:t>
                      </a:r>
                      <a:endParaRPr lang="en-US" sz="1400" b="0" noProof="0" dirty="0">
                        <a:latin typeface="Calibri (Body)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baseline="0" noProof="0" dirty="0" err="1" smtClean="0">
                          <a:solidFill>
                            <a:schemeClr val="bg1"/>
                          </a:solidFill>
                          <a:latin typeface="Calibri (Body)"/>
                          <a:ea typeface="+mn-ea"/>
                          <a:cs typeface="+mn-cs"/>
                        </a:rPr>
                        <a:t>IRISnotes</a:t>
                      </a:r>
                      <a:r>
                        <a:rPr lang="en-US" sz="1400" b="0" kern="1200" baseline="0" noProof="0" dirty="0" smtClean="0">
                          <a:solidFill>
                            <a:schemeClr val="bg1"/>
                          </a:solidFill>
                          <a:latin typeface="Calibri (Body)"/>
                          <a:ea typeface="+mn-ea"/>
                          <a:cs typeface="+mn-cs"/>
                        </a:rPr>
                        <a:t> executive 1.0 software</a:t>
                      </a:r>
                      <a:endParaRPr lang="en-US" sz="1400" b="0" noProof="0" dirty="0">
                        <a:solidFill>
                          <a:schemeClr val="bg1"/>
                        </a:solidFill>
                        <a:latin typeface="Calibri (Body)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noProof="0" dirty="0" smtClean="0">
                          <a:latin typeface="Calibri (Body)"/>
                          <a:sym typeface="Wingdings" pitchFamily="2" charset="2"/>
                        </a:rPr>
                        <a:t>= Basic recognition software</a:t>
                      </a:r>
                      <a:endParaRPr lang="en-US" sz="1400" b="0" noProof="0" dirty="0">
                        <a:latin typeface="Calibri (Body)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baseline="0" noProof="0" dirty="0" smtClean="0">
                          <a:latin typeface="Calibri (Body)"/>
                          <a:sym typeface="Wingdings" pitchFamily="2" charset="2"/>
                        </a:rPr>
                        <a:t>     = </a:t>
                      </a:r>
                      <a:r>
                        <a:rPr lang="en-US" sz="1400" b="0" noProof="0" dirty="0" smtClean="0">
                          <a:latin typeface="Calibri (Body)"/>
                          <a:sym typeface="Wingdings" pitchFamily="2" charset="2"/>
                        </a:rPr>
                        <a:t>Advanced</a:t>
                      </a:r>
                      <a:r>
                        <a:rPr lang="en-US" sz="1400" b="0" baseline="0" noProof="0" dirty="0" smtClean="0">
                          <a:latin typeface="Calibri (Body)"/>
                          <a:sym typeface="Wingdings" pitchFamily="2" charset="2"/>
                        </a:rPr>
                        <a:t> recognition software</a:t>
                      </a:r>
                      <a:endParaRPr lang="en-US" sz="1400" b="0" noProof="0" dirty="0">
                        <a:latin typeface="Calibri (Body)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noProof="0" dirty="0" smtClean="0">
                          <a:latin typeface="Calibri (Body)"/>
                        </a:rPr>
                        <a:t>22 Recognized</a:t>
                      </a:r>
                      <a:r>
                        <a:rPr lang="en-US" sz="1400" b="0" baseline="0" noProof="0" dirty="0" smtClean="0">
                          <a:latin typeface="Calibri (Body)"/>
                        </a:rPr>
                        <a:t> languages</a:t>
                      </a:r>
                      <a:endParaRPr lang="en-US" sz="1400" b="0" noProof="0" dirty="0" smtClean="0">
                        <a:latin typeface="Calibri (Body)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noProof="0" dirty="0" smtClean="0">
                          <a:latin typeface="Calibri (Body)"/>
                        </a:rPr>
                        <a:t>26 Recognized languages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4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noProof="0" dirty="0" smtClean="0">
                          <a:latin typeface="Calibri (Body)"/>
                        </a:rPr>
                        <a:t>English - Canada,  English - GB, English - US, German, Simplified Chinese, Traditional Chinese, Korean, Danish, Spanish, Spanish - Mexico, Finnish, French, French - Canada, Greek, Italian, Japanese, Dutch, Norwegian, Portuguese, Portuguese - Brazil, Russian, Swedish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noProof="0" dirty="0" smtClean="0">
                          <a:latin typeface="Calibri (Body)"/>
                        </a:rPr>
                        <a:t>Arabic, Chinese (</a:t>
                      </a:r>
                      <a:r>
                        <a:rPr lang="en-US" sz="1400" b="0" noProof="0" dirty="0" err="1" smtClean="0">
                          <a:latin typeface="Calibri (Body)"/>
                        </a:rPr>
                        <a:t>Simp</a:t>
                      </a:r>
                      <a:r>
                        <a:rPr lang="en-US" sz="1400" b="0" noProof="0" dirty="0" smtClean="0">
                          <a:latin typeface="Calibri (Body)"/>
                        </a:rPr>
                        <a:t>. &amp; </a:t>
                      </a:r>
                      <a:r>
                        <a:rPr lang="en-US" sz="1400" b="0" noProof="0" dirty="0" err="1" smtClean="0">
                          <a:latin typeface="Calibri (Body)"/>
                        </a:rPr>
                        <a:t>Trad</a:t>
                      </a:r>
                      <a:r>
                        <a:rPr lang="en-US" sz="1400" b="0" noProof="0" dirty="0" smtClean="0">
                          <a:latin typeface="Calibri (Body)"/>
                        </a:rPr>
                        <a:t>.), Danish, Dutch, English (Can/ UK/ US), Finnish, French (Can/ Fr), German, Greek, Hungarian, Italian, Japanese, Korean, Norwegian, Polish, Portuguese (Br/ Port.), Russian, Spanish (Mex./ Sp.), Swedish, Turkish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noProof="0" dirty="0" smtClean="0">
                        <a:latin typeface="Calibri (Body)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9" name="Picture 2" descr="0-IRISNotesExe1-blister-lef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2143116"/>
            <a:ext cx="1254714" cy="1547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928802"/>
            <a:ext cx="1000132" cy="133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1888446"/>
            <a:ext cx="2786050" cy="189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Left-Up Arrow 16"/>
          <p:cNvSpPr/>
          <p:nvPr/>
        </p:nvSpPr>
        <p:spPr>
          <a:xfrm rot="5400000">
            <a:off x="4000495" y="4214821"/>
            <a:ext cx="1214448" cy="357190"/>
          </a:xfrm>
          <a:prstGeom prst="leftUpArrow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Right Arrow 15"/>
          <p:cNvSpPr/>
          <p:nvPr/>
        </p:nvSpPr>
        <p:spPr>
          <a:xfrm>
            <a:off x="6500826" y="3000372"/>
            <a:ext cx="857256" cy="142876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n w="50800"/>
                <a:solidFill>
                  <a:schemeClr val="tx2"/>
                </a:solidFill>
              </a:rPr>
              <a:t>IRISnotes</a:t>
            </a:r>
            <a:r>
              <a:rPr lang="en-US" dirty="0" smtClean="0">
                <a:ln w="50800"/>
                <a:solidFill>
                  <a:schemeClr val="tx2"/>
                </a:solidFill>
              </a:rPr>
              <a:t> : Your Mobile Notes Taker</a:t>
            </a:r>
            <a:endParaRPr lang="fr-BE" b="0" dirty="0"/>
          </a:p>
        </p:txBody>
      </p:sp>
      <p:sp>
        <p:nvSpPr>
          <p:cNvPr id="11" name="Rectangle 10"/>
          <p:cNvSpPr/>
          <p:nvPr/>
        </p:nvSpPr>
        <p:spPr>
          <a:xfrm>
            <a:off x="571472" y="1129713"/>
            <a:ext cx="8286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Blip>
                <a:blip r:embed="rId6"/>
              </a:buBlip>
            </a:pPr>
            <a:r>
              <a:rPr lang="en-US" sz="3200" b="1" i="1" dirty="0" smtClean="0">
                <a:solidFill>
                  <a:srgbClr val="1F497D">
                    <a:lumMod val="50000"/>
                  </a:srgbClr>
                </a:solidFill>
              </a:rPr>
              <a:t>What’s the difference between both versions?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14546" y="1500174"/>
            <a:ext cx="5357850" cy="4572032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Blip>
                <a:blip r:embed="rId2"/>
              </a:buBlip>
            </a:pPr>
            <a:r>
              <a:rPr lang="en-US" sz="20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What do we mean by mobile scanning?</a:t>
            </a:r>
          </a:p>
          <a:p>
            <a:pPr>
              <a:buBlip>
                <a:blip r:embed="rId2"/>
              </a:buBlip>
            </a:pPr>
            <a:r>
              <a:rPr lang="en-US" sz="20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IRISCard</a:t>
            </a:r>
            <a:r>
              <a:rPr lang="en-US" sz="20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: Your Business Card Solution</a:t>
            </a:r>
          </a:p>
          <a:p>
            <a:pPr lvl="1">
              <a:buBlip>
                <a:blip r:embed="rId3"/>
              </a:buBlip>
            </a:pPr>
            <a:r>
              <a:rPr lang="en-US" sz="16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IRISCard</a:t>
            </a: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4</a:t>
            </a:r>
          </a:p>
          <a:p>
            <a:pPr lvl="1">
              <a:buBlip>
                <a:blip r:embed="rId3"/>
              </a:buBlip>
            </a:pP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New </a:t>
            </a:r>
            <a:r>
              <a:rPr lang="en-US" sz="16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IRISCard</a:t>
            </a: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Anywhere 4 </a:t>
            </a:r>
          </a:p>
          <a:p>
            <a:pPr lvl="1">
              <a:buBlip>
                <a:blip r:embed="rId3"/>
              </a:buBlip>
            </a:pP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New </a:t>
            </a:r>
            <a:r>
              <a:rPr lang="en-US" sz="16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Cardiris</a:t>
            </a: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Pro 5</a:t>
            </a:r>
            <a:endParaRPr lang="en-US" sz="2000" b="1" dirty="0" smtClean="0">
              <a:ln w="50800"/>
              <a:solidFill>
                <a:schemeClr val="bg1">
                  <a:lumMod val="65000"/>
                </a:schemeClr>
              </a:solidFill>
            </a:endParaRPr>
          </a:p>
          <a:p>
            <a:pPr>
              <a:buBlip>
                <a:blip r:embed="rId2"/>
              </a:buBlip>
            </a:pPr>
            <a:r>
              <a:rPr lang="en-US" sz="20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IRIScan</a:t>
            </a:r>
            <a:r>
              <a:rPr lang="en-US" sz="20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: Your Mobile Office</a:t>
            </a:r>
          </a:p>
          <a:p>
            <a:pPr lvl="1">
              <a:buBlip>
                <a:blip r:embed="rId3"/>
              </a:buBlip>
            </a:pPr>
            <a:r>
              <a:rPr lang="en-US" sz="16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IRIScan</a:t>
            </a: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2 </a:t>
            </a:r>
          </a:p>
          <a:p>
            <a:pPr lvl="1">
              <a:buBlip>
                <a:blip r:embed="rId3"/>
              </a:buBlip>
            </a:pPr>
            <a:r>
              <a:rPr lang="en-US" sz="16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IRIScan</a:t>
            </a: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Pro Office 3 </a:t>
            </a:r>
            <a:endParaRPr lang="en-US" sz="1600" b="1" strike="sngStrike" dirty="0" smtClean="0">
              <a:ln w="50800"/>
              <a:solidFill>
                <a:schemeClr val="bg1">
                  <a:lumMod val="65000"/>
                </a:schemeClr>
              </a:solidFill>
            </a:endParaRPr>
          </a:p>
          <a:p>
            <a:pPr lvl="1">
              <a:buBlip>
                <a:blip r:embed="rId3"/>
              </a:buBlip>
            </a:pP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New </a:t>
            </a:r>
            <a:r>
              <a:rPr lang="en-US" sz="16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IRIScan</a:t>
            </a: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 Anywhere 2 </a:t>
            </a:r>
            <a:endParaRPr lang="en-US" sz="2000" b="1" strike="sngStrike" dirty="0" smtClean="0">
              <a:ln w="50800"/>
              <a:solidFill>
                <a:schemeClr val="bg1">
                  <a:lumMod val="65000"/>
                </a:schemeClr>
              </a:solidFill>
            </a:endParaRPr>
          </a:p>
          <a:p>
            <a:pPr>
              <a:buBlip>
                <a:blip r:embed="rId2"/>
              </a:buBlip>
            </a:pPr>
            <a:r>
              <a:rPr lang="en-US" sz="20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IRISPen</a:t>
            </a:r>
            <a:r>
              <a:rPr lang="en-US" sz="20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: Your Mobile Pen Scanner</a:t>
            </a:r>
          </a:p>
          <a:p>
            <a:pPr lvl="1">
              <a:buBlip>
                <a:blip r:embed="rId3"/>
              </a:buBlip>
            </a:pPr>
            <a:r>
              <a:rPr lang="en-US" sz="16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IRISPen</a:t>
            </a: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6</a:t>
            </a:r>
          </a:p>
          <a:p>
            <a:pPr>
              <a:buBlip>
                <a:blip r:embed="rId2"/>
              </a:buBlip>
            </a:pPr>
            <a:r>
              <a:rPr lang="en-US" sz="2000" b="1" dirty="0" err="1" smtClean="0">
                <a:ln w="50800"/>
                <a:solidFill>
                  <a:schemeClr val="tx2"/>
                </a:solidFill>
              </a:rPr>
              <a:t>IRISnotes</a:t>
            </a:r>
            <a:r>
              <a:rPr lang="en-US" sz="2000" b="1" dirty="0" smtClean="0">
                <a:ln w="50800"/>
                <a:solidFill>
                  <a:schemeClr val="tx2"/>
                </a:solidFill>
              </a:rPr>
              <a:t>™ : Your Mobile Notes Taker</a:t>
            </a:r>
          </a:p>
          <a:p>
            <a:pPr lvl="1">
              <a:buBlip>
                <a:blip r:embed="rId3"/>
              </a:buBlip>
            </a:pPr>
            <a:r>
              <a:rPr lang="en-US" sz="1600" b="1" dirty="0" err="1" smtClean="0">
                <a:ln w="50800"/>
                <a:solidFill>
                  <a:schemeClr val="bg1">
                    <a:lumMod val="65000"/>
                  </a:schemeClr>
                </a:solidFill>
              </a:rPr>
              <a:t>IRISnotes</a:t>
            </a:r>
            <a:r>
              <a:rPr lang="en-US" sz="1600" b="1" dirty="0" smtClean="0">
                <a:ln w="50800"/>
                <a:solidFill>
                  <a:schemeClr val="bg1">
                    <a:lumMod val="65000"/>
                  </a:schemeClr>
                </a:solidFill>
              </a:rPr>
              <a:t>™ 1.0  </a:t>
            </a:r>
          </a:p>
          <a:p>
            <a:pPr lvl="1">
              <a:buBlip>
                <a:blip r:embed="rId3"/>
              </a:buBlip>
            </a:pPr>
            <a:r>
              <a:rPr lang="en-US" sz="1600" b="1" dirty="0" smtClean="0">
                <a:ln w="50800"/>
                <a:solidFill>
                  <a:schemeClr val="tx2"/>
                </a:solidFill>
              </a:rPr>
              <a:t>Good news !</a:t>
            </a:r>
            <a:endParaRPr lang="en-US" sz="1600" b="1" dirty="0" smtClean="0">
              <a:ln w="50800"/>
              <a:solidFill>
                <a:schemeClr val="bg1">
                  <a:lumMod val="65000"/>
                </a:schemeClr>
              </a:solidFill>
            </a:endParaRPr>
          </a:p>
          <a:p>
            <a:pPr>
              <a:buNone/>
            </a:pPr>
            <a:endParaRPr lang="en-US" sz="16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lvl="1">
              <a:buNone/>
            </a:pPr>
            <a:endParaRPr lang="en-US" sz="16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lvl="1">
              <a:buNone/>
            </a:pPr>
            <a:endParaRPr lang="en-US" sz="16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lvl="1">
              <a:buNone/>
            </a:pPr>
            <a:endParaRPr lang="en-US" sz="16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lvl="2">
              <a:buNone/>
            </a:pPr>
            <a:endParaRPr lang="en-US" sz="1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>
              <a:buNone/>
            </a:pPr>
            <a:endParaRPr lang="en-US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5" name="Picture 2" descr="http://www.lueurdamour.ch/attachments/Image/Logo_N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786454"/>
            <a:ext cx="785818" cy="785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n w="50800"/>
                <a:solidFill>
                  <a:schemeClr val="tx2"/>
                </a:solidFill>
              </a:rPr>
              <a:t>IRISnotes</a:t>
            </a:r>
            <a:r>
              <a:rPr lang="en-US" dirty="0" smtClean="0">
                <a:ln w="50800"/>
                <a:solidFill>
                  <a:schemeClr val="tx2"/>
                </a:solidFill>
              </a:rPr>
              <a:t> : Your Mobile Notes Taker</a:t>
            </a:r>
            <a:endParaRPr lang="fr-BE" b="0" dirty="0"/>
          </a:p>
        </p:txBody>
      </p:sp>
      <p:sp>
        <p:nvSpPr>
          <p:cNvPr id="5" name="Rectangle 4"/>
          <p:cNvSpPr/>
          <p:nvPr/>
        </p:nvSpPr>
        <p:spPr>
          <a:xfrm>
            <a:off x="428596" y="1500174"/>
            <a:ext cx="828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Blip>
                <a:blip r:embed="rId2"/>
              </a:buBlip>
            </a:pPr>
            <a:r>
              <a:rPr lang="en-US" sz="2800" b="1" i="1" dirty="0" err="1" smtClean="0">
                <a:solidFill>
                  <a:srgbClr val="1F497D">
                    <a:lumMod val="50000"/>
                  </a:srgbClr>
                </a:solidFill>
              </a:rPr>
              <a:t>IRISnotes</a:t>
            </a:r>
            <a:r>
              <a:rPr lang="en-US" sz="2800" b="1" i="1" dirty="0" smtClean="0">
                <a:solidFill>
                  <a:srgbClr val="1F497D">
                    <a:lumMod val="50000"/>
                  </a:srgbClr>
                </a:solidFill>
              </a:rPr>
              <a:t> executive 1.0 is now available for Mac ! </a:t>
            </a:r>
          </a:p>
        </p:txBody>
      </p:sp>
      <p:pic>
        <p:nvPicPr>
          <p:cNvPr id="69634" name="Picture 2" descr="http://design.irislink.com/trombinoscope/cpg135/albums/marketing-tools/products/IRISNotes/IRISNotesExe1/IRISNotesExe1-blisters/IRISNotesExe1-blister-left.gif"/>
          <p:cNvPicPr>
            <a:picLocks noChangeAspect="1" noChangeArrowheads="1"/>
          </p:cNvPicPr>
          <p:nvPr/>
        </p:nvPicPr>
        <p:blipFill>
          <a:blip r:embed="rId3" cstate="print"/>
          <a:srcRect l="3297" t="3750" b="3750"/>
          <a:stretch>
            <a:fillRect/>
          </a:stretch>
        </p:blipFill>
        <p:spPr bwMode="auto">
          <a:xfrm>
            <a:off x="1857356" y="2285992"/>
            <a:ext cx="2714644" cy="3424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http://www.exact.be/Repositorio/Image/min/Images/Mac%20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928934"/>
            <a:ext cx="1886303" cy="2483533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4714876" y="3929066"/>
            <a:ext cx="121444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Rectangle 9"/>
          <p:cNvSpPr/>
          <p:nvPr/>
        </p:nvSpPr>
        <p:spPr>
          <a:xfrm>
            <a:off x="214282" y="6457890"/>
            <a:ext cx="871543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000" b="1" i="1" dirty="0" smtClean="0">
                <a:solidFill>
                  <a:schemeClr val="bg1"/>
                </a:solidFill>
              </a:rPr>
              <a:t>See demonstration of </a:t>
            </a:r>
            <a:r>
              <a:rPr lang="en-US" sz="2000" b="1" i="1" dirty="0" err="1" smtClean="0">
                <a:solidFill>
                  <a:schemeClr val="bg1"/>
                </a:solidFill>
              </a:rPr>
              <a:t>IRISnotes</a:t>
            </a:r>
            <a:r>
              <a:rPr lang="en-US" sz="2000" b="1" i="1" dirty="0" smtClean="0">
                <a:solidFill>
                  <a:schemeClr val="bg1"/>
                </a:solidFill>
              </a:rPr>
              <a:t> executive 1.0 for Mac on booth “S 14”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9" presetClass="entr" presetSubtype="0" accel="10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4348" y="928670"/>
            <a:ext cx="8143932" cy="24288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I.R.I.S. </a:t>
            </a: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Products </a:t>
            </a: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Technologies offers you a wide range of useful solutions </a:t>
            </a:r>
          </a:p>
          <a:p>
            <a:pPr algn="ctr">
              <a:buNone/>
            </a:pP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 the dedicated booth &amp; ask for a live demonstration</a:t>
            </a:r>
          </a:p>
          <a:p>
            <a:pPr algn="ctr"/>
            <a:endParaRPr lang="en-US" sz="20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sz="20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Stay tuned … there’s more to come !</a:t>
            </a:r>
          </a:p>
          <a:p>
            <a:pPr algn="ctr"/>
            <a:endParaRPr lang="en-US" sz="2400" i="1" dirty="0" smtClean="0">
              <a:solidFill>
                <a:srgbClr val="C00000"/>
              </a:solidFill>
            </a:endParaRPr>
          </a:p>
          <a:p>
            <a:pPr algn="ctr"/>
            <a:endParaRPr lang="en-US" sz="2400" i="1" dirty="0" smtClean="0">
              <a:solidFill>
                <a:srgbClr val="C00000"/>
              </a:solidFill>
            </a:endParaRPr>
          </a:p>
          <a:p>
            <a:pPr algn="ctr"/>
            <a:endParaRPr lang="en-US" sz="2400" i="1" dirty="0" smtClean="0">
              <a:solidFill>
                <a:srgbClr val="C00000"/>
              </a:solidFill>
            </a:endParaRPr>
          </a:p>
          <a:p>
            <a:pPr algn="ctr"/>
            <a:endParaRPr lang="en-US" sz="2400" i="1" dirty="0" smtClean="0">
              <a:solidFill>
                <a:srgbClr val="C00000"/>
              </a:solidFill>
            </a:endParaRPr>
          </a:p>
          <a:p>
            <a:pPr algn="ctr"/>
            <a:endParaRPr lang="en-US" sz="2400" i="1" dirty="0" smtClean="0">
              <a:solidFill>
                <a:srgbClr val="C00000"/>
              </a:solidFill>
            </a:endParaRPr>
          </a:p>
          <a:p>
            <a:pPr algn="ctr"/>
            <a:endParaRPr lang="en-US" sz="2400" i="1" dirty="0" smtClean="0">
              <a:solidFill>
                <a:srgbClr val="C00000"/>
              </a:solidFill>
            </a:endParaRPr>
          </a:p>
          <a:p>
            <a:pPr algn="ctr"/>
            <a:endParaRPr lang="en-US" sz="2400" i="1" dirty="0" smtClean="0">
              <a:solidFill>
                <a:srgbClr val="C00000"/>
              </a:solidFill>
            </a:endParaRPr>
          </a:p>
          <a:p>
            <a:pPr algn="ctr"/>
            <a:endParaRPr lang="en-US" sz="2400" i="1" dirty="0" smtClean="0">
              <a:solidFill>
                <a:srgbClr val="C00000"/>
              </a:solidFill>
            </a:endParaRPr>
          </a:p>
          <a:p>
            <a:pPr algn="ctr"/>
            <a:endParaRPr lang="en-US" sz="2400" i="1" dirty="0" smtClean="0">
              <a:solidFill>
                <a:srgbClr val="C00000"/>
              </a:solidFill>
            </a:endParaRPr>
          </a:p>
          <a:p>
            <a:pPr algn="ctr"/>
            <a:endParaRPr lang="en-US" sz="2400" i="1" dirty="0" smtClean="0">
              <a:solidFill>
                <a:srgbClr val="C00000"/>
              </a:solidFill>
            </a:endParaRPr>
          </a:p>
          <a:p>
            <a:pPr algn="ctr"/>
            <a:endParaRPr lang="en-US" sz="2400" i="1" dirty="0" smtClean="0">
              <a:solidFill>
                <a:srgbClr val="C00000"/>
              </a:solidFill>
            </a:endParaRPr>
          </a:p>
          <a:p>
            <a:pPr algn="ctr"/>
            <a:endParaRPr lang="en-US" sz="2400" i="1" dirty="0" smtClean="0">
              <a:solidFill>
                <a:srgbClr val="C00000"/>
              </a:solidFill>
            </a:endParaRPr>
          </a:p>
          <a:p>
            <a:pPr algn="ctr"/>
            <a:endParaRPr lang="en-US" sz="2400" i="1" dirty="0" smtClean="0">
              <a:solidFill>
                <a:srgbClr val="C00000"/>
              </a:solidFill>
            </a:endParaRPr>
          </a:p>
          <a:p>
            <a:pPr algn="ctr"/>
            <a:endParaRPr lang="en-US" sz="2400" dirty="0"/>
          </a:p>
        </p:txBody>
      </p:sp>
      <p:pic>
        <p:nvPicPr>
          <p:cNvPr id="3" name="Picture 2" descr="http://design.irislink.com/trombinoscope/cpg135/albums/marketing-tools/iris-logos/localized/IRIS-PT/IRIS-PT-3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071810"/>
            <a:ext cx="2357454" cy="1674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8" name="Picture 4" descr="http://design.irislink.com/trombinoscope/cpg135/albums/marketing-tools/iris-logos/localized/IRIS-PT/IRIS-PT-baseline-4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857892"/>
            <a:ext cx="8786874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RISLink2010-PPT-cov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928934"/>
            <a:ext cx="7772400" cy="1470025"/>
          </a:xfrm>
        </p:spPr>
        <p:txBody>
          <a:bodyPr/>
          <a:lstStyle/>
          <a:p>
            <a:r>
              <a:rPr lang="en-US" dirty="0" smtClean="0"/>
              <a:t>Thank you for your attention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4429132"/>
            <a:ext cx="6400800" cy="1752600"/>
          </a:xfrm>
        </p:spPr>
        <p:txBody>
          <a:bodyPr/>
          <a:lstStyle/>
          <a:p>
            <a:r>
              <a:rPr lang="en-US" dirty="0" smtClean="0"/>
              <a:t>Any questions 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n w="50800"/>
                <a:solidFill>
                  <a:schemeClr val="tx2"/>
                </a:solidFill>
              </a:rPr>
              <a:t>What do we mean by mobile scanning?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7158" y="2000240"/>
            <a:ext cx="8229600" cy="321471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2000" b="1" i="1" dirty="0" smtClean="0"/>
              <a:t>Mobility </a:t>
            </a:r>
            <a:r>
              <a:rPr lang="en-US" sz="2000" i="1" dirty="0" smtClean="0"/>
              <a:t>= the ability to </a:t>
            </a:r>
            <a:r>
              <a:rPr lang="en-US" sz="2000" b="1" i="1" dirty="0" smtClean="0"/>
              <a:t>travel from one place to another</a:t>
            </a:r>
            <a:r>
              <a:rPr lang="en-US" sz="2000" i="1" dirty="0" smtClean="0"/>
              <a:t> </a:t>
            </a:r>
            <a:r>
              <a:rPr lang="en-US" sz="2000" i="1" dirty="0" smtClean="0">
                <a:sym typeface="Wingdings" pitchFamily="2" charset="2"/>
              </a:rPr>
              <a:t></a:t>
            </a:r>
          </a:p>
          <a:p>
            <a:pPr>
              <a:buBlip>
                <a:blip r:embed="rId2"/>
              </a:buBlip>
            </a:pPr>
            <a:endParaRPr lang="en-US" sz="2000" b="1" i="1" dirty="0" smtClean="0">
              <a:sym typeface="Wingdings" pitchFamily="2" charset="2"/>
            </a:endParaRPr>
          </a:p>
          <a:p>
            <a:pPr>
              <a:buBlip>
                <a:blip r:embed="rId2"/>
              </a:buBlip>
            </a:pPr>
            <a:endParaRPr lang="en-US" sz="2000" b="1" i="1" dirty="0" smtClean="0">
              <a:sym typeface="Wingdings" pitchFamily="2" charset="2"/>
            </a:endParaRPr>
          </a:p>
          <a:p>
            <a:pPr>
              <a:buBlip>
                <a:blip r:embed="rId2"/>
              </a:buBlip>
            </a:pPr>
            <a:r>
              <a:rPr lang="en-US" sz="2000" b="1" i="1" dirty="0" smtClean="0"/>
              <a:t>Mobility</a:t>
            </a:r>
            <a:r>
              <a:rPr lang="en-US" sz="2000" i="1" dirty="0" smtClean="0"/>
              <a:t> = […] both source and destination devices, applications and people are </a:t>
            </a:r>
            <a:r>
              <a:rPr lang="en-US" sz="2000" b="1" i="1" dirty="0" smtClean="0"/>
              <a:t>free of the constraints imposed by physical location […] </a:t>
            </a:r>
            <a:r>
              <a:rPr lang="en-US" sz="2000" i="1" dirty="0" smtClean="0">
                <a:sym typeface="Wingdings" pitchFamily="2" charset="2"/>
              </a:rPr>
              <a:t> </a:t>
            </a:r>
            <a:r>
              <a:rPr lang="fr-BE" sz="2000" dirty="0" smtClean="0"/>
              <a:t>Mark S. Taylor, </a:t>
            </a:r>
            <a:r>
              <a:rPr lang="fr-BE" sz="2000" dirty="0" err="1" smtClean="0"/>
              <a:t>Internetwork</a:t>
            </a:r>
            <a:r>
              <a:rPr lang="fr-BE" sz="2000" dirty="0" smtClean="0"/>
              <a:t> &amp; </a:t>
            </a:r>
            <a:r>
              <a:rPr lang="fr-BE" sz="2000" dirty="0" err="1" smtClean="0"/>
              <a:t>Mobility</a:t>
            </a:r>
            <a:endParaRPr lang="fr-BE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Font typeface="Wingdings"/>
              <a:buChar char="à"/>
            </a:pPr>
            <a:r>
              <a:rPr lang="en-US" sz="2000" b="1" i="1" dirty="0" smtClean="0">
                <a:solidFill>
                  <a:srgbClr val="00B050"/>
                </a:solidFill>
              </a:rPr>
              <a:t>Mobile Scanning </a:t>
            </a:r>
            <a:r>
              <a:rPr lang="en-US" sz="2000" b="1" dirty="0" smtClean="0">
                <a:solidFill>
                  <a:srgbClr val="00B050"/>
                </a:solidFill>
              </a:rPr>
              <a:t>= </a:t>
            </a:r>
            <a:r>
              <a:rPr lang="en-US" sz="2000" b="1" i="1" dirty="0" smtClean="0">
                <a:solidFill>
                  <a:srgbClr val="00B050"/>
                </a:solidFill>
              </a:rPr>
              <a:t>the ability to scan anytime, anywhere !</a:t>
            </a:r>
          </a:p>
          <a:p>
            <a:pPr>
              <a:buFont typeface="Wingdings"/>
              <a:buChar char="à"/>
            </a:pPr>
            <a:endParaRPr lang="en-US" sz="2000" b="1" i="1" dirty="0" smtClean="0">
              <a:solidFill>
                <a:srgbClr val="00B05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1928802"/>
            <a:ext cx="1598706" cy="450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71868" y="1711099"/>
            <a:ext cx="207170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solidFill>
                  <a:srgbClr val="00B050"/>
                </a:solidFill>
              </a:rPr>
              <a:t>Mobile Scanning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= </a:t>
            </a:r>
            <a:r>
              <a:rPr lang="en-US" b="1" i="1" dirty="0" smtClean="0">
                <a:solidFill>
                  <a:srgbClr val="00B050"/>
                </a:solidFill>
              </a:rPr>
              <a:t> </a:t>
            </a:r>
          </a:p>
        </p:txBody>
      </p:sp>
      <p:pic>
        <p:nvPicPr>
          <p:cNvPr id="7" name="Picture 6" descr="http://design.irislink.com/trombinoscope/cpg135/albums/marketing-tools/iris-logos/localized/IRIS-PT/IRIS-PT-3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165572"/>
            <a:ext cx="3000396" cy="2131325"/>
          </a:xfrm>
          <a:prstGeom prst="rect">
            <a:avLst/>
          </a:prstGeom>
          <a:noFill/>
        </p:spPr>
      </p:pic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n w="50800"/>
                <a:solidFill>
                  <a:schemeClr val="tx2"/>
                </a:solidFill>
              </a:rPr>
              <a:t>What do we mean by mobile scanning?</a:t>
            </a:r>
            <a:endParaRPr lang="en-US" sz="3600" dirty="0"/>
          </a:p>
        </p:txBody>
      </p:sp>
      <p:cxnSp>
        <p:nvCxnSpPr>
          <p:cNvPr id="22" name="Straight Arrow Connector 21"/>
          <p:cNvCxnSpPr>
            <a:stCxn id="7" idx="3"/>
            <a:endCxn id="52" idx="1"/>
          </p:cNvCxnSpPr>
          <p:nvPr/>
        </p:nvCxnSpPr>
        <p:spPr>
          <a:xfrm>
            <a:off x="6000760" y="4231235"/>
            <a:ext cx="1000132" cy="8436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3"/>
            <a:endCxn id="53" idx="1"/>
          </p:cNvCxnSpPr>
          <p:nvPr/>
        </p:nvCxnSpPr>
        <p:spPr>
          <a:xfrm flipV="1">
            <a:off x="6000760" y="3225318"/>
            <a:ext cx="1071570" cy="10059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3"/>
            <a:endCxn id="54" idx="1"/>
          </p:cNvCxnSpPr>
          <p:nvPr/>
        </p:nvCxnSpPr>
        <p:spPr>
          <a:xfrm flipV="1">
            <a:off x="6000760" y="4219635"/>
            <a:ext cx="1000132" cy="1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7" idx="3"/>
            <a:endCxn id="4098" idx="1"/>
          </p:cNvCxnSpPr>
          <p:nvPr/>
        </p:nvCxnSpPr>
        <p:spPr>
          <a:xfrm>
            <a:off x="6000760" y="4231235"/>
            <a:ext cx="1071570" cy="17449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1"/>
            <a:endCxn id="4100" idx="3"/>
          </p:cNvCxnSpPr>
          <p:nvPr/>
        </p:nvCxnSpPr>
        <p:spPr>
          <a:xfrm rot="10800000" flipV="1">
            <a:off x="2290886" y="4231234"/>
            <a:ext cx="709478" cy="5059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1"/>
            <a:endCxn id="4102" idx="3"/>
          </p:cNvCxnSpPr>
          <p:nvPr/>
        </p:nvCxnSpPr>
        <p:spPr>
          <a:xfrm rot="10800000">
            <a:off x="2285984" y="3856065"/>
            <a:ext cx="714380" cy="3751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52" name="Picture 1"/>
          <p:cNvPicPr>
            <a:picLocks noChangeAspect="1" noChangeArrowheads="1"/>
          </p:cNvPicPr>
          <p:nvPr/>
        </p:nvPicPr>
        <p:blipFill>
          <a:blip r:embed="rId3" cstate="print"/>
          <a:srcRect r="61644"/>
          <a:stretch>
            <a:fillRect/>
          </a:stretch>
        </p:blipFill>
        <p:spPr bwMode="auto">
          <a:xfrm>
            <a:off x="7000892" y="4714884"/>
            <a:ext cx="1541441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r="39124"/>
          <a:stretch>
            <a:fillRect/>
          </a:stretch>
        </p:blipFill>
        <p:spPr bwMode="auto">
          <a:xfrm>
            <a:off x="7072330" y="2928934"/>
            <a:ext cx="1512000" cy="59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5" cstate="print"/>
          <a:srcRect r="50747"/>
          <a:stretch>
            <a:fillRect/>
          </a:stretch>
        </p:blipFill>
        <p:spPr bwMode="auto">
          <a:xfrm>
            <a:off x="7000892" y="3929066"/>
            <a:ext cx="1460049" cy="5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http://design.irislink.com/trombinoscope/cpg135/albums/marketing-tools/products/IRISNotes/IRISNotes/IRISNotes-logos/IRISNotes-3d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5737340"/>
            <a:ext cx="1785950" cy="477742"/>
          </a:xfrm>
          <a:prstGeom prst="rect">
            <a:avLst/>
          </a:prstGeom>
          <a:noFill/>
        </p:spPr>
      </p:pic>
      <p:pic>
        <p:nvPicPr>
          <p:cNvPr id="4100" name="Picture 4" descr="http://design.irislink.com/trombinoscope/cpg135/albums/marketing-tools/products/Readiris/Readiris12/RI12/RI12-logos/RI12-3d.gif"/>
          <p:cNvPicPr>
            <a:picLocks noChangeAspect="1" noChangeArrowheads="1"/>
          </p:cNvPicPr>
          <p:nvPr/>
        </p:nvPicPr>
        <p:blipFill>
          <a:blip r:embed="rId7" cstate="print"/>
          <a:srcRect r="26829"/>
          <a:stretch>
            <a:fillRect/>
          </a:stretch>
        </p:blipFill>
        <p:spPr bwMode="auto">
          <a:xfrm>
            <a:off x="642910" y="4451456"/>
            <a:ext cx="1647976" cy="571504"/>
          </a:xfrm>
          <a:prstGeom prst="rect">
            <a:avLst/>
          </a:prstGeom>
          <a:noFill/>
        </p:spPr>
      </p:pic>
      <p:pic>
        <p:nvPicPr>
          <p:cNvPr id="4102" name="Picture 6" descr="http://design.irislink.com/trombinoscope/cpg135/albums/marketing-tools/products/Cardiris/Cardiris/CA-logos/CA-3d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10" y="3594200"/>
            <a:ext cx="1643074" cy="523729"/>
          </a:xfrm>
          <a:prstGeom prst="rect">
            <a:avLst/>
          </a:prstGeom>
          <a:noFill/>
        </p:spPr>
      </p:pic>
      <p:sp>
        <p:nvSpPr>
          <p:cNvPr id="21" name="Down Arrow 20"/>
          <p:cNvSpPr/>
          <p:nvPr/>
        </p:nvSpPr>
        <p:spPr>
          <a:xfrm>
            <a:off x="4429124" y="2428868"/>
            <a:ext cx="285752" cy="78581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n w="50800"/>
                <a:solidFill>
                  <a:schemeClr val="tx2"/>
                </a:solidFill>
              </a:rPr>
              <a:t>IRISCard</a:t>
            </a:r>
            <a:r>
              <a:rPr lang="en-US" dirty="0" smtClean="0">
                <a:ln w="50800"/>
                <a:solidFill>
                  <a:schemeClr val="tx2"/>
                </a:solidFill>
              </a:rPr>
              <a:t> : Your Business Card Solution</a:t>
            </a:r>
            <a:br>
              <a:rPr lang="en-US" dirty="0" smtClean="0">
                <a:ln w="50800"/>
                <a:solidFill>
                  <a:schemeClr val="tx2"/>
                </a:solidFill>
              </a:rPr>
            </a:br>
            <a:endParaRPr lang="fr-BE" dirty="0"/>
          </a:p>
        </p:txBody>
      </p:sp>
      <p:grpSp>
        <p:nvGrpSpPr>
          <p:cNvPr id="15" name="Group 14"/>
          <p:cNvGrpSpPr/>
          <p:nvPr/>
        </p:nvGrpSpPr>
        <p:grpSpPr>
          <a:xfrm>
            <a:off x="2134726" y="4857760"/>
            <a:ext cx="1572386" cy="967821"/>
            <a:chOff x="2643174" y="5572140"/>
            <a:chExt cx="1572386" cy="967821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43174" y="5572140"/>
              <a:ext cx="1572386" cy="375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8" descr="ICPro4-box-us-right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00364" y="6000768"/>
              <a:ext cx="696565" cy="539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 15"/>
          <p:cNvGrpSpPr/>
          <p:nvPr/>
        </p:nvGrpSpPr>
        <p:grpSpPr>
          <a:xfrm>
            <a:off x="4071934" y="4786322"/>
            <a:ext cx="2032267" cy="1024642"/>
            <a:chOff x="4357686" y="5572140"/>
            <a:chExt cx="2032267" cy="1024642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57686" y="5572140"/>
              <a:ext cx="2032267" cy="412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9" descr="ICCorpo4-box-us-right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43504" y="6072206"/>
              <a:ext cx="677556" cy="524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/>
        </p:nvGrpSpPr>
        <p:grpSpPr>
          <a:xfrm>
            <a:off x="348776" y="4929198"/>
            <a:ext cx="1710791" cy="947411"/>
            <a:chOff x="785786" y="5572140"/>
            <a:chExt cx="1710791" cy="94741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5786" y="5572140"/>
              <a:ext cx="1710791" cy="409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10" descr="ICMini4-box-inter-right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285852" y="6000768"/>
              <a:ext cx="670199" cy="518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Group 16"/>
          <p:cNvGrpSpPr/>
          <p:nvPr/>
        </p:nvGrpSpPr>
        <p:grpSpPr>
          <a:xfrm>
            <a:off x="6429388" y="4786322"/>
            <a:ext cx="2080084" cy="1006245"/>
            <a:chOff x="6786578" y="5643578"/>
            <a:chExt cx="2080084" cy="1006245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786578" y="5643578"/>
              <a:ext cx="2080084" cy="466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500958" y="6143644"/>
              <a:ext cx="653814" cy="506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19" name="Straight Arrow Connector 18"/>
          <p:cNvCxnSpPr>
            <a:stCxn id="1026" idx="2"/>
            <a:endCxn id="5" idx="0"/>
          </p:cNvCxnSpPr>
          <p:nvPr/>
        </p:nvCxnSpPr>
        <p:spPr>
          <a:xfrm rot="5400000">
            <a:off x="2499048" y="2396680"/>
            <a:ext cx="1237643" cy="38273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26" idx="2"/>
            <a:endCxn id="6" idx="0"/>
          </p:cNvCxnSpPr>
          <p:nvPr/>
        </p:nvCxnSpPr>
        <p:spPr>
          <a:xfrm rot="5400000">
            <a:off x="3393140" y="3219334"/>
            <a:ext cx="1166205" cy="21106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26" idx="2"/>
            <a:endCxn id="7" idx="0"/>
          </p:cNvCxnSpPr>
          <p:nvPr/>
        </p:nvCxnSpPr>
        <p:spPr>
          <a:xfrm rot="16200000" flipH="1">
            <a:off x="4512433" y="4210686"/>
            <a:ext cx="1094767" cy="565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026" idx="2"/>
            <a:endCxn id="8" idx="0"/>
          </p:cNvCxnSpPr>
          <p:nvPr/>
        </p:nvCxnSpPr>
        <p:spPr>
          <a:xfrm rot="16200000" flipH="1">
            <a:off x="5703114" y="3020005"/>
            <a:ext cx="1094767" cy="24378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10" cstate="print"/>
          <a:srcRect r="58120" b="48950"/>
          <a:stretch>
            <a:fillRect/>
          </a:stretch>
        </p:blipFill>
        <p:spPr bwMode="auto">
          <a:xfrm>
            <a:off x="714348" y="6072206"/>
            <a:ext cx="928694" cy="5117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00298" y="1071546"/>
            <a:ext cx="5062533" cy="2620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6" descr="http://www.exact.be/Repositorio/Image/min/Images/Mac%20Logo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00958" y="3214686"/>
            <a:ext cx="324134" cy="426759"/>
          </a:xfrm>
          <a:prstGeom prst="rect">
            <a:avLst/>
          </a:prstGeom>
          <a:noFill/>
        </p:spPr>
      </p:pic>
      <p:pic>
        <p:nvPicPr>
          <p:cNvPr id="43" name="Picture 8" descr="http://www.reviewbusters.net/images/pc_logo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43703" y="3214686"/>
            <a:ext cx="500066" cy="443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n w="50800"/>
                <a:solidFill>
                  <a:schemeClr val="tx2"/>
                </a:solidFill>
              </a:rPr>
              <a:t>IRISCard</a:t>
            </a:r>
            <a:r>
              <a:rPr lang="en-US" dirty="0" smtClean="0">
                <a:ln w="50800"/>
                <a:solidFill>
                  <a:schemeClr val="tx2"/>
                </a:solidFill>
              </a:rPr>
              <a:t> : Your Business Card Solution</a:t>
            </a:r>
            <a:endParaRPr lang="fr-B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300" y="2104814"/>
            <a:ext cx="8498542" cy="3110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428860" y="1415465"/>
            <a:ext cx="65008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Blip>
                <a:blip r:embed="rId3"/>
              </a:buBlip>
            </a:pPr>
            <a:r>
              <a:rPr lang="en-US" sz="3200" b="1" i="1" dirty="0" smtClean="0">
                <a:solidFill>
                  <a:srgbClr val="1F497D">
                    <a:lumMod val="50000"/>
                  </a:srgbClr>
                </a:solidFill>
              </a:rPr>
              <a:t>How does it work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n w="50800"/>
                <a:solidFill>
                  <a:schemeClr val="tx2"/>
                </a:solidFill>
              </a:rPr>
              <a:t>IRISCard</a:t>
            </a:r>
            <a:r>
              <a:rPr lang="en-US" dirty="0" smtClean="0">
                <a:ln w="50800"/>
                <a:solidFill>
                  <a:schemeClr val="tx2"/>
                </a:solidFill>
              </a:rPr>
              <a:t> : Your Business Card Solution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Blip>
                <a:blip r:embed="rId2"/>
              </a:buBlip>
            </a:pPr>
            <a:r>
              <a:rPr lang="en-US" sz="4000" b="1" i="1" dirty="0" smtClean="0">
                <a:solidFill>
                  <a:srgbClr val="1F497D">
                    <a:lumMod val="50000"/>
                  </a:srgbClr>
                </a:solidFill>
              </a:rPr>
              <a:t>What’s in the box?</a:t>
            </a:r>
          </a:p>
          <a:p>
            <a:pPr lvl="0">
              <a:buBlip>
                <a:blip r:embed="rId2"/>
              </a:buBlip>
            </a:pPr>
            <a:endParaRPr lang="en-US" sz="1100" b="1" i="1" dirty="0" smtClean="0">
              <a:solidFill>
                <a:srgbClr val="1F497D">
                  <a:lumMod val="50000"/>
                </a:srgbClr>
              </a:solidFill>
            </a:endParaRPr>
          </a:p>
          <a:p>
            <a:pPr lvl="1">
              <a:buBlip>
                <a:blip r:embed="rId2"/>
              </a:buBlip>
            </a:pPr>
            <a:r>
              <a:rPr lang="en-US" sz="3200" b="1" i="1" dirty="0" err="1" smtClean="0">
                <a:solidFill>
                  <a:srgbClr val="1F497D">
                    <a:lumMod val="50000"/>
                  </a:srgbClr>
                </a:solidFill>
              </a:rPr>
              <a:t>IRISCard</a:t>
            </a:r>
            <a:r>
              <a:rPr lang="en-US" sz="3200" b="1" i="1" dirty="0" smtClean="0">
                <a:solidFill>
                  <a:srgbClr val="1F497D">
                    <a:lumMod val="50000"/>
                  </a:srgbClr>
                </a:solidFill>
              </a:rPr>
              <a:t> scanner</a:t>
            </a:r>
          </a:p>
          <a:p>
            <a:pPr lvl="2">
              <a:buBlip>
                <a:blip r:embed="rId3"/>
              </a:buBlip>
            </a:pPr>
            <a:r>
              <a:rPr lang="en-US" b="1" i="1" dirty="0" smtClean="0">
                <a:solidFill>
                  <a:srgbClr val="1F497D">
                    <a:lumMod val="50000"/>
                  </a:srgbClr>
                </a:solidFill>
              </a:rPr>
              <a:t>Mini :  grayscale</a:t>
            </a:r>
          </a:p>
          <a:p>
            <a:pPr lvl="2">
              <a:buBlip>
                <a:blip r:embed="rId2"/>
              </a:buBlip>
            </a:pPr>
            <a:endParaRPr lang="en-US" b="1" i="1" dirty="0" smtClean="0">
              <a:solidFill>
                <a:srgbClr val="1F497D">
                  <a:lumMod val="50000"/>
                </a:srgbClr>
              </a:solidFill>
            </a:endParaRPr>
          </a:p>
          <a:p>
            <a:pPr lvl="2">
              <a:buBlip>
                <a:blip r:embed="rId2"/>
              </a:buBlip>
            </a:pPr>
            <a:endParaRPr lang="en-US" b="1" i="1" dirty="0" smtClean="0">
              <a:solidFill>
                <a:srgbClr val="1F497D">
                  <a:lumMod val="50000"/>
                </a:srgbClr>
              </a:solidFill>
            </a:endParaRPr>
          </a:p>
          <a:p>
            <a:pPr lvl="2">
              <a:buBlip>
                <a:blip r:embed="rId3"/>
              </a:buBlip>
            </a:pPr>
            <a:r>
              <a:rPr lang="en-US" b="1" i="1" dirty="0" smtClean="0">
                <a:solidFill>
                  <a:srgbClr val="1F497D">
                    <a:lumMod val="50000"/>
                  </a:srgbClr>
                </a:solidFill>
              </a:rPr>
              <a:t>Pro – corporate – for MS CRM </a:t>
            </a:r>
            <a:r>
              <a:rPr lang="fr-BE" b="1" i="1" dirty="0" smtClean="0">
                <a:solidFill>
                  <a:srgbClr val="1F497D">
                    <a:lumMod val="50000"/>
                  </a:srgbClr>
                </a:solidFill>
              </a:rPr>
              <a:t>: </a:t>
            </a:r>
            <a:r>
              <a:rPr lang="fr-BE" b="1" i="1" dirty="0" err="1" smtClean="0">
                <a:solidFill>
                  <a:srgbClr val="1F497D">
                    <a:lumMod val="50000"/>
                  </a:srgbClr>
                </a:solidFill>
              </a:rPr>
              <a:t>color</a:t>
            </a:r>
            <a:endParaRPr lang="fr-BE" b="1" i="1" dirty="0" smtClean="0">
              <a:solidFill>
                <a:srgbClr val="1F497D">
                  <a:lumMod val="50000"/>
                </a:srgbClr>
              </a:solidFill>
            </a:endParaRPr>
          </a:p>
          <a:p>
            <a:pPr lvl="2">
              <a:buBlip>
                <a:blip r:embed="rId2"/>
              </a:buBlip>
            </a:pPr>
            <a:endParaRPr lang="fr-BE" i="1" dirty="0" smtClean="0">
              <a:solidFill>
                <a:srgbClr val="1F497D">
                  <a:lumMod val="50000"/>
                </a:srgbClr>
              </a:solidFill>
            </a:endParaRPr>
          </a:p>
          <a:p>
            <a:pPr lvl="2">
              <a:buBlip>
                <a:blip r:embed="rId2"/>
              </a:buBlip>
            </a:pPr>
            <a:endParaRPr lang="fr-BE" i="1" dirty="0" smtClean="0">
              <a:solidFill>
                <a:srgbClr val="1F497D">
                  <a:lumMod val="50000"/>
                </a:srgbClr>
              </a:solidFill>
            </a:endParaRPr>
          </a:p>
          <a:p>
            <a:pPr lvl="1">
              <a:buBlip>
                <a:blip r:embed="rId2"/>
              </a:buBlip>
            </a:pPr>
            <a:r>
              <a:rPr lang="en-US" sz="3200" b="1" i="1" dirty="0" err="1" smtClean="0">
                <a:solidFill>
                  <a:srgbClr val="1F497D">
                    <a:lumMod val="50000"/>
                  </a:srgbClr>
                </a:solidFill>
              </a:rPr>
              <a:t>Cardiris</a:t>
            </a:r>
            <a:r>
              <a:rPr lang="en-US" sz="3200" b="1" i="1" dirty="0" smtClean="0">
                <a:solidFill>
                  <a:srgbClr val="1F497D">
                    <a:lumMod val="50000"/>
                  </a:srgbClr>
                </a:solidFill>
              </a:rPr>
              <a:t> software</a:t>
            </a:r>
          </a:p>
          <a:p>
            <a:pPr lvl="2">
              <a:buBlip>
                <a:blip r:embed="rId3"/>
              </a:buBlip>
            </a:pPr>
            <a:r>
              <a:rPr lang="en-US" b="1" i="1" dirty="0" err="1" smtClean="0">
                <a:solidFill>
                  <a:srgbClr val="1F497D">
                    <a:lumMod val="50000"/>
                  </a:srgbClr>
                </a:solidFill>
              </a:rPr>
              <a:t>Cardiris</a:t>
            </a:r>
            <a:r>
              <a:rPr lang="en-US" b="1" i="1" dirty="0" smtClean="0">
                <a:solidFill>
                  <a:srgbClr val="1F497D">
                    <a:lumMod val="50000"/>
                  </a:srgbClr>
                </a:solidFill>
              </a:rPr>
              <a:t>™ Pro 4</a:t>
            </a:r>
          </a:p>
          <a:p>
            <a:endParaRPr lang="fr-BE" sz="4400" dirty="0"/>
          </a:p>
        </p:txBody>
      </p:sp>
      <p:pic>
        <p:nvPicPr>
          <p:cNvPr id="15364" name="Picture 4" descr="http://design.irislink.com/trombinoscope/cpg135/albums/marketing-tools/products/IRISCard/IRISCardMini-hardware/IRISCard-hardwar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857364"/>
            <a:ext cx="3286148" cy="2053843"/>
          </a:xfrm>
          <a:prstGeom prst="rect">
            <a:avLst/>
          </a:prstGeom>
          <a:noFill/>
        </p:spPr>
      </p:pic>
      <p:pic>
        <p:nvPicPr>
          <p:cNvPr id="15366" name="Picture 6" descr="IC4-hardware_2.gif (800×530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4000504"/>
            <a:ext cx="2767608" cy="1833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n w="50800"/>
                <a:solidFill>
                  <a:schemeClr val="tx2"/>
                </a:solidFill>
              </a:rPr>
              <a:t>Cardiris</a:t>
            </a:r>
            <a:r>
              <a:rPr lang="en-US" dirty="0" smtClean="0">
                <a:ln w="50800"/>
                <a:solidFill>
                  <a:schemeClr val="tx2"/>
                </a:solidFill>
              </a:rPr>
              <a:t> : Recognize &amp; manage your contacts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428868"/>
            <a:ext cx="8229600" cy="3000396"/>
          </a:xfrm>
        </p:spPr>
        <p:txBody>
          <a:bodyPr>
            <a:normAutofit/>
          </a:bodyPr>
          <a:lstStyle/>
          <a:p>
            <a:pPr lvl="0">
              <a:buBlip>
                <a:blip r:embed="rId2"/>
              </a:buBlip>
            </a:pPr>
            <a:r>
              <a:rPr lang="en-US" sz="2400" b="1" dirty="0" smtClean="0">
                <a:solidFill>
                  <a:srgbClr val="1F497D">
                    <a:lumMod val="50000"/>
                  </a:srgbClr>
                </a:solidFill>
              </a:rPr>
              <a:t>What can </a:t>
            </a:r>
            <a:r>
              <a:rPr lang="en-US" sz="2400" b="1" dirty="0" err="1" smtClean="0">
                <a:solidFill>
                  <a:srgbClr val="1F497D">
                    <a:lumMod val="50000"/>
                  </a:srgbClr>
                </a:solidFill>
              </a:rPr>
              <a:t>Cardiris</a:t>
            </a:r>
            <a:r>
              <a:rPr lang="en-US" sz="2400" b="1" dirty="0" smtClean="0">
                <a:solidFill>
                  <a:srgbClr val="1F497D">
                    <a:lumMod val="50000"/>
                  </a:srgbClr>
                </a:solidFill>
              </a:rPr>
              <a:t>™ do for you?</a:t>
            </a:r>
          </a:p>
          <a:p>
            <a:pPr lvl="1">
              <a:buBlip>
                <a:blip r:embed="rId3"/>
              </a:buBlip>
            </a:pPr>
            <a:r>
              <a:rPr lang="en-US" sz="1800" b="1" i="1" dirty="0" smtClean="0">
                <a:solidFill>
                  <a:srgbClr val="1F497D">
                    <a:lumMod val="50000"/>
                  </a:srgbClr>
                </a:solidFill>
              </a:rPr>
              <a:t>Scan your business cards</a:t>
            </a:r>
          </a:p>
          <a:p>
            <a:pPr lvl="1">
              <a:buBlip>
                <a:blip r:embed="rId3"/>
              </a:buBlip>
            </a:pPr>
            <a:r>
              <a:rPr lang="en-US" sz="1800" b="1" i="1" dirty="0" smtClean="0">
                <a:solidFill>
                  <a:srgbClr val="1F497D">
                    <a:lumMod val="50000"/>
                  </a:srgbClr>
                </a:solidFill>
              </a:rPr>
              <a:t>Convert your business cards into digital contacts</a:t>
            </a:r>
          </a:p>
          <a:p>
            <a:pPr lvl="2">
              <a:buBlip>
                <a:blip r:embed="rId4"/>
              </a:buBlip>
            </a:pPr>
            <a:r>
              <a:rPr lang="en-US" sz="1400" b="1" i="1" dirty="0" smtClean="0">
                <a:solidFill>
                  <a:srgbClr val="1F497D">
                    <a:lumMod val="50000"/>
                  </a:srgbClr>
                </a:solidFill>
                <a:sym typeface="Wingdings" pitchFamily="2" charset="2"/>
              </a:rPr>
              <a:t> </a:t>
            </a:r>
            <a:r>
              <a:rPr lang="en-US" sz="1400" b="1" i="1" dirty="0" err="1" smtClean="0">
                <a:solidFill>
                  <a:srgbClr val="1F497D">
                    <a:lumMod val="50000"/>
                  </a:srgbClr>
                </a:solidFill>
                <a:sym typeface="Wingdings" pitchFamily="2" charset="2"/>
              </a:rPr>
              <a:t>Cardiris</a:t>
            </a:r>
            <a:r>
              <a:rPr lang="en-US" sz="1400" b="1" i="1" dirty="0" smtClean="0">
                <a:solidFill>
                  <a:srgbClr val="1F497D">
                    <a:lumMod val="50000"/>
                  </a:srgbClr>
                </a:solidFill>
                <a:sym typeface="Wingdings" pitchFamily="2" charset="2"/>
              </a:rPr>
              <a:t>™ does the retyping job for you!</a:t>
            </a:r>
            <a:endParaRPr lang="en-US" sz="1400" b="1" i="1" dirty="0" smtClean="0">
              <a:solidFill>
                <a:srgbClr val="1F497D">
                  <a:lumMod val="50000"/>
                </a:srgbClr>
              </a:solidFill>
            </a:endParaRPr>
          </a:p>
          <a:p>
            <a:pPr lvl="1">
              <a:buBlip>
                <a:blip r:embed="rId3"/>
              </a:buBlip>
            </a:pPr>
            <a:r>
              <a:rPr lang="en-US" sz="1800" b="1" i="1" dirty="0" smtClean="0">
                <a:solidFill>
                  <a:srgbClr val="1F497D">
                    <a:lumMod val="50000"/>
                  </a:srgbClr>
                </a:solidFill>
              </a:rPr>
              <a:t>Manage your contacts</a:t>
            </a:r>
          </a:p>
          <a:p>
            <a:pPr lvl="1">
              <a:buBlip>
                <a:blip r:embed="rId3"/>
              </a:buBlip>
            </a:pPr>
            <a:r>
              <a:rPr lang="en-US" sz="1800" b="1" i="1" dirty="0" smtClean="0">
                <a:solidFill>
                  <a:srgbClr val="1F497D">
                    <a:lumMod val="50000"/>
                  </a:srgbClr>
                </a:solidFill>
              </a:rPr>
              <a:t>Find duplicates </a:t>
            </a:r>
          </a:p>
          <a:p>
            <a:pPr lvl="1">
              <a:buBlip>
                <a:blip r:embed="rId3"/>
              </a:buBlip>
            </a:pPr>
            <a:r>
              <a:rPr lang="en-US" sz="1800" b="1" i="1" dirty="0" smtClean="0">
                <a:solidFill>
                  <a:srgbClr val="1F497D">
                    <a:lumMod val="50000"/>
                  </a:srgbClr>
                </a:solidFill>
              </a:rPr>
              <a:t>Export to you favorite contact manager </a:t>
            </a:r>
          </a:p>
          <a:p>
            <a:pPr lvl="1">
              <a:buBlip>
                <a:blip r:embed="rId3"/>
              </a:buBlip>
            </a:pPr>
            <a:r>
              <a:rPr lang="en-US" sz="1800" b="1" i="1" dirty="0" smtClean="0">
                <a:solidFill>
                  <a:srgbClr val="1F497D">
                    <a:lumMod val="50000"/>
                  </a:srgbClr>
                </a:solidFill>
              </a:rPr>
              <a:t>Export to your PDA/Smartphone</a:t>
            </a:r>
          </a:p>
          <a:p>
            <a:pPr lvl="0">
              <a:buNone/>
            </a:pPr>
            <a:endParaRPr lang="en-US" sz="1800" b="1" dirty="0" smtClean="0">
              <a:solidFill>
                <a:srgbClr val="1F497D">
                  <a:lumMod val="50000"/>
                </a:srgbClr>
              </a:solidFill>
            </a:endParaRPr>
          </a:p>
        </p:txBody>
      </p:sp>
      <p:pic>
        <p:nvPicPr>
          <p:cNvPr id="1026" name="Picture 2" descr="http://design.irislink.com/trombinoscope/cpg135/albums/marketing-tools/products/Cardiris/Cardiris4/CAPro4/CAPro4-dvd/CAPro4-dvdbox-left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10250" y="1143000"/>
            <a:ext cx="333375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1737</Words>
  <Application>Microsoft Office PowerPoint</Application>
  <PresentationFormat>On-screen Show (4:3)</PresentationFormat>
  <Paragraphs>373</Paragraphs>
  <Slides>39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Office Theme</vt:lpstr>
      <vt:lpstr>Custom Design</vt:lpstr>
      <vt:lpstr>1_Custom Design</vt:lpstr>
      <vt:lpstr>I.R.I.S. Mobile Scanning</vt:lpstr>
      <vt:lpstr>Slide 2</vt:lpstr>
      <vt:lpstr>Slide 3</vt:lpstr>
      <vt:lpstr>What do we mean by mobile scanning?</vt:lpstr>
      <vt:lpstr>What do we mean by mobile scanning?</vt:lpstr>
      <vt:lpstr>IRISCard : Your Business Card Solution </vt:lpstr>
      <vt:lpstr>IRISCard : Your Business Card Solution</vt:lpstr>
      <vt:lpstr>IRISCard : Your Business Card Solution</vt:lpstr>
      <vt:lpstr>Cardiris : Recognize &amp; manage your contacts</vt:lpstr>
      <vt:lpstr>Slide 10</vt:lpstr>
      <vt:lpstr>IRISCard™ Anywhere 4</vt:lpstr>
      <vt:lpstr>Slide 12</vt:lpstr>
      <vt:lpstr>Slide 13</vt:lpstr>
      <vt:lpstr>IRISCard™ Anywhere 4 // Cardiris™ Pro 5</vt:lpstr>
      <vt:lpstr>Slide 15</vt:lpstr>
      <vt:lpstr>IRIScan : Your mobile Office </vt:lpstr>
      <vt:lpstr>IRIScan : Your mobile Office </vt:lpstr>
      <vt:lpstr>IRIScan : Your mobile Office </vt:lpstr>
      <vt:lpstr>Slide 19</vt:lpstr>
      <vt:lpstr>IRIScan : Your mobile Office </vt:lpstr>
      <vt:lpstr>IRIScan : Your mobile Office</vt:lpstr>
      <vt:lpstr>IRIScan : Your mobile Office</vt:lpstr>
      <vt:lpstr>Slide 23</vt:lpstr>
      <vt:lpstr>IRIScan™ Anywhere 2</vt:lpstr>
      <vt:lpstr>IRIScan™ Anywhere 2</vt:lpstr>
      <vt:lpstr>Extended software suite</vt:lpstr>
      <vt:lpstr>Slide 27</vt:lpstr>
      <vt:lpstr>IRISPen : Your Mobile Pen Scanner</vt:lpstr>
      <vt:lpstr>IRISPen : Your Mobile Pen Scanner</vt:lpstr>
      <vt:lpstr>IRISPen : Your Mobile Pen Scanner</vt:lpstr>
      <vt:lpstr>Slide 31</vt:lpstr>
      <vt:lpstr>IRISnotes : Your Mobile Notes Taker</vt:lpstr>
      <vt:lpstr>IRISnotes : Your Mobile Notes Taker</vt:lpstr>
      <vt:lpstr>IRISnotes : Your Mobile Notes Taker</vt:lpstr>
      <vt:lpstr>IRISnotes : Your Mobile Notes Taker</vt:lpstr>
      <vt:lpstr>Slide 36</vt:lpstr>
      <vt:lpstr>IRISnotes : Your Mobile Notes Taker</vt:lpstr>
      <vt:lpstr>Slide 38</vt:lpstr>
      <vt:lpstr>Thank you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nbourgoi</dc:creator>
  <cp:lastModifiedBy>nbourgoi</cp:lastModifiedBy>
  <cp:revision>24</cp:revision>
  <dcterms:created xsi:type="dcterms:W3CDTF">2010-01-05T13:17:27Z</dcterms:created>
  <dcterms:modified xsi:type="dcterms:W3CDTF">2010-02-09T10:20:53Z</dcterms:modified>
</cp:coreProperties>
</file>